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2185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4256-2608-4847-9B1B-7F7411CF728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2225F-8BEC-4265-97FD-5AAFFEFB9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225F-8BEC-4265-97FD-5AAFFEFB9B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2.wdp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Артикуляционная гимнастика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79208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Выполнила: 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учитель-логопед  О.В. Журкина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8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73"/>
          <a:stretch/>
        </p:blipFill>
        <p:spPr bwMode="auto">
          <a:xfrm>
            <a:off x="4848137" y="2132857"/>
            <a:ext cx="3349949" cy="33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6" b="99287" l="1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5" r="52237"/>
          <a:stretch/>
        </p:blipFill>
        <p:spPr bwMode="auto">
          <a:xfrm>
            <a:off x="1331640" y="1997496"/>
            <a:ext cx="3148102" cy="34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9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09" y="1870736"/>
            <a:ext cx="37444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Язык в ротике живет.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Никогда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 устает.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рот и максимально высовывать язык изо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25" y="1916832"/>
            <a:ext cx="5108068" cy="38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Сказка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ТАК  ЖИВЁТ НАШ  ЯЗЫЧОК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251520" y="226354"/>
            <a:ext cx="576064" cy="6480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961652"/>
            <a:ext cx="3600400" cy="47038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Очень любит чистоту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домике своем - во рту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и массировать указательным пальцем круговую мышцу рта, проводя вокруг губ.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8" y="1124744"/>
            <a:ext cx="5033764" cy="43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1832"/>
            <a:ext cx="32403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Двери шире открывает: 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Воздух свежий он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впускает.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и закрывать рот.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66" y="1340768"/>
            <a:ext cx="5407434" cy="406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132959"/>
            <a:ext cx="324660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пока он убирает 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Домик свой не запирает.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 рот и удерживать его в таком положении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сек.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5400600" cy="396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3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388843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 теперь наш Язычок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Моет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нёбо-потолок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открыть рот. Проводить широким языком по нёбу вперед-назад.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92985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764" y="1153892"/>
            <a:ext cx="3456384" cy="46805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Время даром не теряет: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Губы-двери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вытирает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открыть и не закрывать. Сделать язык широким. «Обнять» языком всю верхнюю губу, облизать ее, убирая язык вглубь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256584" cy="401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3768762" cy="51221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Моет двери он вторые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Наши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зубы. Ротик шире.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держать широко открытым. Облизывать языком верхние и нижние зубы с внутренней и внешней стороны.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74" y="1124744"/>
            <a:ext cx="503913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884758"/>
            <a:ext cx="3888432" cy="49685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Чистит стены. Это щеки.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Взял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щетинистые щетки.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сомкнуть. Зубы разомкнуть. Проводить языком по внутренней стороне щек, массируя 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b="3568"/>
          <a:stretch/>
        </p:blipFill>
        <p:spPr bwMode="auto">
          <a:xfrm>
            <a:off x="107504" y="753333"/>
            <a:ext cx="4799344" cy="523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104456" cy="49294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Вот теперь он все убрал,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лошадке поскакал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открыть и не закрывать. Улыбнуться. Медленно щелкать языком, присасывая его к нёбу. Растягивать подъязычную связку.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4442"/>
          <a:stretch/>
        </p:blipFill>
        <p:spPr bwMode="auto">
          <a:xfrm>
            <a:off x="4283968" y="908720"/>
            <a:ext cx="4710080" cy="493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5925798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Сказка «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ПРОГУЛКА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ЯЗЫЧКА»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96044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Язычок гулять выходит,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Домик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 кругом обходит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открыть. Высунуть язык. Выполнять круговые движения языком, облизывая губы.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14" y="1340768"/>
            <a:ext cx="4426818" cy="50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493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РЕКОМЕНДАЦИИ ПО ВЫПОЛНЕНИЮ АРТИКУЛЯЦИОННОЙ ГИМНАСТИКИ 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ОСНОВНАЯ ЦЕЛЬ ВСЕХ УПРАЖНЕНИЙ </a:t>
            </a:r>
            <a:r>
              <a:rPr lang="ru-RU" sz="2400" dirty="0" smtClean="0">
                <a:latin typeface="Monotype Corsiva" panose="03010101010201010101" pitchFamily="66" charset="0"/>
              </a:rPr>
              <a:t>— </a:t>
            </a:r>
            <a:r>
              <a:rPr lang="ru-RU" sz="2400" dirty="0">
                <a:latin typeface="Monotype Corsiva" panose="03010101010201010101" pitchFamily="66" charset="0"/>
              </a:rPr>
              <a:t>выработка качественных, полноценных движений органов артикуляции, подготовка к правильному произнесению фонем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 algn="just">
              <a:buNone/>
            </a:pPr>
            <a:endParaRPr lang="ru-RU" sz="1000" b="1" dirty="0">
              <a:latin typeface="Monotype Corsiva" panose="03010101010201010101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>
                <a:latin typeface="Monotype Corsiva" panose="03010101010201010101" pitchFamily="66" charset="0"/>
              </a:rPr>
              <a:t>Артикуляционную гимнастику целесообразно выполнять перед зеркалом, повторяя каждое упражнение 5-6 раз. Рекомендуется проводить по одному комплексу артикуляционных упражнений за одно занятие. Общая продолжительность выполнения должна составлять 7-10 минут.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b="1" dirty="0">
                <a:latin typeface="Monotype Corsiva" panose="03010101010201010101" pitchFamily="66" charset="0"/>
              </a:rPr>
              <a:t>Описание как отдельных упражнений артикуляционной гимнастики, так и подобранных комплексов упражнений («логопедических сказок») сопровождается рисунками и стихотворениями. Сначала взрослый читает стихотворения и показывает их соответствующими движениями органов артикуляции, а ребенок повторяет вслед за ним. По мере запоминания речевой материал проговаривается вместе с детьми.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215186"/>
            <a:ext cx="3826474" cy="43083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Кто же тут, а кто же там?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Он глядит по сторонам.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рот. Сделать язык узким. Отводить язык вправо-влево, стараясь максимально высунуть его изо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3911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3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3456384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Смотрит, как расческа-зубы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Нам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причесывает губы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нижними зубами по верхней губе, а верхними - по нижней, массируя ее.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"/>
          <a:stretch/>
        </p:blipFill>
        <p:spPr bwMode="auto">
          <a:xfrm>
            <a:off x="3563888" y="1340768"/>
            <a:ext cx="54939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121" y="1124744"/>
            <a:ext cx="3600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Видит: губки очень гибки.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Ловко </a:t>
            </a:r>
            <a:r>
              <a:rPr lang="ru-RU" b="1" dirty="0">
                <a:latin typeface="Monotype Corsiva" panose="03010101010201010101" pitchFamily="66" charset="0"/>
              </a:rPr>
              <a:t>тянутся в улыбке.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закрыть. Широко                            улыбнуться, растягивая губы.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209008" cy="39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3888432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А теперь наоборот: Губки тянутся вперед.</a:t>
            </a:r>
          </a:p>
          <a:p>
            <a:pPr marL="0" indent="0" algn="ctr">
              <a:buNone/>
            </a:pPr>
            <a:r>
              <a:rPr lang="ru-RU" dirty="0" smtClean="0"/>
              <a:t>      </a:t>
            </a:r>
            <a:endParaRPr lang="ru-RU" dirty="0"/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Собрать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«трубочку», вытянуть вперед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871676" cy="46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556792"/>
            <a:ext cx="3888432" cy="38884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Язычок стал маляром. Аккуратно красит дом.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 максимально открыть. Проводить широким языком вперед-назад по нёбу. Затем вверх-вниз по внутренней стороне щек.</a:t>
            </a: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"/>
          <a:stretch/>
        </p:blipFill>
        <p:spPr bwMode="auto">
          <a:xfrm>
            <a:off x="107504" y="908720"/>
            <a:ext cx="5024823" cy="49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6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4176464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качелях оказался.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Вверх взлетал и вниз спускался.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рот. Тянуться то к носу, то к подбородку. Рот не закрывать.</a:t>
            </a: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3742"/>
          <a:stretch/>
        </p:blipFill>
        <p:spPr bwMode="auto">
          <a:xfrm>
            <a:off x="4521341" y="548680"/>
            <a:ext cx="438959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692696"/>
            <a:ext cx="3888432" cy="5400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Догадаться кто бы мог.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Язычок </a:t>
            </a:r>
            <a:r>
              <a:rPr lang="ru-RU" b="1" dirty="0">
                <a:latin typeface="Monotype Corsiva" panose="03010101010201010101" pitchFamily="66" charset="0"/>
              </a:rPr>
              <a:t>наш, как грибок.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 и улыбнуться. Присосать язык к нёбу и не отрывать его. Тянуть нижнюю челюсть вниз, растягивая подъязычную связку.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/>
          <a:stretch/>
        </p:blipFill>
        <p:spPr bwMode="auto">
          <a:xfrm>
            <a:off x="194043" y="692696"/>
            <a:ext cx="426838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4146"/>
          <a:stretch/>
        </p:blipFill>
        <p:spPr bwMode="auto">
          <a:xfrm>
            <a:off x="4287722" y="764704"/>
            <a:ext cx="45994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08720"/>
            <a:ext cx="3960440" cy="53614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Язычок гармошкой стал,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Поиграл </a:t>
            </a:r>
            <a:r>
              <a:rPr lang="ru-RU" b="1" dirty="0">
                <a:latin typeface="Monotype Corsiva" panose="03010101010201010101" pitchFamily="66" charset="0"/>
              </a:rPr>
              <a:t>и не устал.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и улыбнуться. Присосать язык к нёбу, как в упражнении «грибок». Язык от нёба не отрывать. Опускать и поднимать нижнюю челюсть, растягивая подъязычную связку.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052736"/>
            <a:ext cx="3240360" cy="50734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То иголка, то лопата Язычки у вас, ребята.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изо рта. Попеременно делать язык узким и широким. «Иголка»-язык напряжен и выдвинут вперед. «Лопата»-язык расслаблен и лежит на нижней губе.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45660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4032448" cy="53614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Надоели превращенья: Лижет Язычок варенье.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и улыбнуться. Широким языком облизывать верхнюю губу. При этом стараться «обнять» языком сразу всю губу и облизать ее, втягивая язык вглубь рта. Рот не закрывать.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b="3303"/>
          <a:stretch/>
        </p:blipFill>
        <p:spPr bwMode="auto">
          <a:xfrm>
            <a:off x="4311886" y="764704"/>
            <a:ext cx="47086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Monotype Corsiva" panose="03010101010201010101" pitchFamily="66" charset="0"/>
                <a:hlinkClick r:id="rId2" action="ppaction://hlinksldjump"/>
              </a:rPr>
              <a:t>1. Знакомство с язычком и его домиком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Monotype Corsiva" panose="03010101010201010101" pitchFamily="66" charset="0"/>
                <a:hlinkClick r:id="rId3" action="ppaction://hlinksldjump"/>
              </a:rPr>
              <a:t>2. Сказка </a:t>
            </a:r>
            <a:r>
              <a:rPr lang="ru-RU" b="1" dirty="0" smtClean="0">
                <a:latin typeface="Monotype Corsiva" panose="03010101010201010101" pitchFamily="66" charset="0"/>
                <a:hlinkClick r:id="rId3" action="ppaction://hlinksldjump"/>
              </a:rPr>
              <a:t>«</a:t>
            </a:r>
            <a:r>
              <a:rPr lang="ru-RU" b="1" dirty="0" smtClean="0">
                <a:latin typeface="Monotype Corsiva" panose="03010101010201010101" pitchFamily="66" charset="0"/>
                <a:hlinkClick r:id="rId3" action="ppaction://hlinksldjump"/>
              </a:rPr>
              <a:t>ТАК  ЖИВЁТ  НАШ  ЯЗЫЧОК</a:t>
            </a:r>
            <a:r>
              <a:rPr lang="ru-RU" b="1" dirty="0" smtClean="0">
                <a:latin typeface="Monotype Corsiva" panose="03010101010201010101" pitchFamily="66" charset="0"/>
                <a:hlinkClick r:id="rId3" action="ppaction://hlinksldjump"/>
              </a:rPr>
              <a:t>»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Monotype Corsiva" panose="03010101010201010101" pitchFamily="66" charset="0"/>
                <a:hlinkClick r:id="rId4" action="ppaction://hlinksldjump"/>
              </a:rPr>
              <a:t>3. Сказка «ПРОГУЛКА </a:t>
            </a:r>
            <a:r>
              <a:rPr lang="ru-RU" b="1" dirty="0" smtClean="0">
                <a:latin typeface="Monotype Corsiva" panose="03010101010201010101" pitchFamily="66" charset="0"/>
                <a:hlinkClick r:id="rId4" action="ppaction://hlinksldjump"/>
              </a:rPr>
              <a:t> ЯЗЫЧКА</a:t>
            </a:r>
            <a:r>
              <a:rPr lang="ru-RU" b="1" dirty="0" smtClean="0">
                <a:latin typeface="Monotype Corsiva" panose="03010101010201010101" pitchFamily="66" charset="0"/>
                <a:hlinkClick r:id="rId4" action="ppaction://hlinksldjump"/>
              </a:rPr>
              <a:t>»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Monotype Corsiva" panose="03010101010201010101" pitchFamily="66" charset="0"/>
                <a:hlinkClick r:id="rId5" action="ppaction://hlinksldjump"/>
              </a:rPr>
              <a:t>4. Сказка </a:t>
            </a:r>
            <a:r>
              <a:rPr lang="ru-RU" b="1" dirty="0" smtClean="0">
                <a:latin typeface="Monotype Corsiva" panose="03010101010201010101" pitchFamily="66" charset="0"/>
                <a:hlinkClick r:id="rId5" action="ppaction://hlinksldjump"/>
              </a:rPr>
              <a:t>«</a:t>
            </a:r>
            <a:r>
              <a:rPr lang="ru-RU" b="1" dirty="0" smtClean="0">
                <a:latin typeface="Monotype Corsiva" panose="03010101010201010101" pitchFamily="66" charset="0"/>
                <a:hlinkClick r:id="rId5" action="ppaction://hlinksldjump"/>
              </a:rPr>
              <a:t>ВЕСЁЛЫЙ  ЯЗЫЧОК</a:t>
            </a:r>
            <a:r>
              <a:rPr lang="ru-RU" b="1" dirty="0" smtClean="0">
                <a:latin typeface="Monotype Corsiva" panose="03010101010201010101" pitchFamily="66" charset="0"/>
                <a:hlinkClick r:id="rId5" action="ppaction://hlinksldjump"/>
              </a:rPr>
              <a:t>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774936"/>
            <a:ext cx="2126513" cy="391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836712"/>
            <a:ext cx="3744416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Любит он покушать сладко.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После </a:t>
            </a:r>
            <a:r>
              <a:rPr lang="ru-RU" b="1" dirty="0">
                <a:latin typeface="Monotype Corsiva" panose="03010101010201010101" pitchFamily="66" charset="0"/>
              </a:rPr>
              <a:t>скачет, как лошадка.                                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широко открытым.                                             Широко улыбаться, растягивая губы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Улыбнуться. Медленно щелкать языком,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присасывая его к нёбу и отрывая от него. 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Тянуть подъязычную связку.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8964" r="5211" b="7009"/>
          <a:stretch/>
        </p:blipFill>
        <p:spPr bwMode="auto">
          <a:xfrm>
            <a:off x="179512" y="980728"/>
            <a:ext cx="48400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25653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Сказка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ВЕСЁЛЫЙ  ЯЗЫЧОК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4464496" cy="3331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Язычок знаком вам, дети  </a:t>
            </a: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Мы </a:t>
            </a:r>
            <a:r>
              <a:rPr lang="ru-RU" b="1" dirty="0">
                <a:latin typeface="Monotype Corsiva" panose="03010101010201010101" pitchFamily="66" charset="0"/>
              </a:rPr>
              <a:t>его улыбкой встретим.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улыбаться, растягивая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25" y="1412776"/>
            <a:ext cx="3938326" cy="50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93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5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088740"/>
            <a:ext cx="3744416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Это Язычок пришел. Вправо он сейчас пошел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приоткрыть. Высунуть узкий язык. Тянуться языком к правому уху.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7180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Все, что нужно, увидал И налево зашагал.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Тянуться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к левому уху.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b="4454"/>
          <a:stretch/>
        </p:blipFill>
        <p:spPr bwMode="auto">
          <a:xfrm>
            <a:off x="4644008" y="764704"/>
            <a:ext cx="4350963" cy="52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304764"/>
            <a:ext cx="4032448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Погулял совсем немножко,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Широко </a:t>
            </a:r>
            <a:r>
              <a:rPr lang="ru-RU" b="1" dirty="0">
                <a:latin typeface="Monotype Corsiva" panose="03010101010201010101" pitchFamily="66" charset="0"/>
              </a:rPr>
              <a:t>открыл окошко.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 рот и удерживать его в таком положении 10 сек.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3817"/>
          <a:stretch/>
        </p:blipFill>
        <p:spPr bwMode="auto">
          <a:xfrm>
            <a:off x="179510" y="836712"/>
            <a:ext cx="45098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39604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Он окно не закрывает,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Кверху </a:t>
            </a:r>
            <a:r>
              <a:rPr lang="ru-RU" b="1" dirty="0">
                <a:latin typeface="Monotype Corsiva" panose="03010101010201010101" pitchFamily="66" charset="0"/>
              </a:rPr>
              <a:t>кончик поднимает.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широко открытым. Тянуться языком к носу.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" b="3769"/>
          <a:stretch/>
        </p:blipFill>
        <p:spPr bwMode="auto">
          <a:xfrm>
            <a:off x="4427984" y="494942"/>
            <a:ext cx="4609703" cy="57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120140"/>
            <a:ext cx="36724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Он окно не закрывает,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Книзу </a:t>
            </a:r>
            <a:r>
              <a:rPr lang="ru-RU" b="1" dirty="0">
                <a:latin typeface="Monotype Corsiva" panose="03010101010201010101" pitchFamily="66" charset="0"/>
              </a:rPr>
              <a:t>кончик опускает.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открытым. Тянуться языком к подбородку.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2775"/>
          <a:stretch/>
        </p:blipFill>
        <p:spPr bwMode="auto">
          <a:xfrm>
            <a:off x="196227" y="620688"/>
            <a:ext cx="4844638" cy="55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22002"/>
            <a:ext cx="3610744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Язычок не устает: Тянется теперь вперед.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рот. Максимально высовывать язык изо рта и вытягивать его вперед.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/>
          <a:stretch/>
        </p:blipFill>
        <p:spPr bwMode="auto">
          <a:xfrm>
            <a:off x="4139952" y="980728"/>
            <a:ext cx="485475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052736"/>
            <a:ext cx="32507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В прятки поиграть он рад: Отступает шаг назад.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рот. Оттягивать язык вглубь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52760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74446"/>
            <a:ext cx="346672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Поиграл с тобою в прятки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И </a:t>
            </a:r>
            <a:r>
              <a:rPr lang="ru-RU" b="1" dirty="0">
                <a:latin typeface="Monotype Corsiva" panose="03010101010201010101" pitchFamily="66" charset="0"/>
              </a:rPr>
              <a:t>помчался на лошадке.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Щелкать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языком. Рот держать широко открытым, губы растянуть в улыбке.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3988"/>
          <a:stretch/>
        </p:blipFill>
        <p:spPr bwMode="auto">
          <a:xfrm>
            <a:off x="3779912" y="692696"/>
            <a:ext cx="5193010" cy="548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80" y="2111244"/>
            <a:ext cx="4320480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Открываем ротик-дом.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Кто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хозяин в доме том?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нем хозяин - Язычок.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удобно в доме лёг.</a:t>
            </a:r>
          </a:p>
          <a:p>
            <a:pPr marL="0" indent="0" algn="ctr">
              <a:buNone/>
            </a:pPr>
            <a:r>
              <a:rPr lang="ru-RU" dirty="0"/>
              <a:t>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556792"/>
            <a:ext cx="3970113" cy="49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Знакомство с язычком и его домиком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841422"/>
            <a:ext cx="4104456" cy="51845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Говорит он: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«</a:t>
            </a:r>
            <a:r>
              <a:rPr lang="ru-RU" b="1" dirty="0">
                <a:latin typeface="Monotype Corsiva" panose="03010101010201010101" pitchFamily="66" charset="0"/>
              </a:rPr>
              <a:t>До свиданья!»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Тебе </a:t>
            </a:r>
            <a:r>
              <a:rPr lang="ru-RU" b="1" dirty="0">
                <a:latin typeface="Monotype Corsiva" panose="03010101010201010101" pitchFamily="66" charset="0"/>
              </a:rPr>
              <a:t>машет на прощанье.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открыть, улыбнуться. Попеременно поднимать широкий язык на верхнюю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губу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опускать на нижнюю.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4719"/>
          <a:stretch/>
        </p:blipFill>
        <p:spPr bwMode="auto">
          <a:xfrm>
            <a:off x="159231" y="620688"/>
            <a:ext cx="4176464" cy="56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59" y="5789533"/>
            <a:ext cx="1127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7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Источник 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Monotype Corsiva" panose="03010101010201010101" pitchFamily="66" charset="0"/>
              </a:rPr>
              <a:t>Куликовская Т. А.</a:t>
            </a:r>
          </a:p>
          <a:p>
            <a:pPr marL="0" indent="0" algn="just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Артикуляционная </a:t>
            </a:r>
            <a:r>
              <a:rPr lang="ru-RU" dirty="0">
                <a:latin typeface="Monotype Corsiva" panose="03010101010201010101" pitchFamily="66" charset="0"/>
              </a:rPr>
              <a:t>гимнастика в стихах и картинках. Пособие для логопедов, воспитателей и родителей. - М.: «Издательство Гном </a:t>
            </a:r>
            <a:r>
              <a:rPr lang="ru-RU" dirty="0" smtClean="0">
                <a:latin typeface="Monotype Corsiva" panose="03010101010201010101" pitchFamily="66" charset="0"/>
              </a:rPr>
              <a:t>и Д</a:t>
            </a:r>
            <a:r>
              <a:rPr lang="ru-RU" dirty="0">
                <a:latin typeface="Monotype Corsiva" panose="03010101010201010101" pitchFamily="66" charset="0"/>
              </a:rPr>
              <a:t>», 2004.-32 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3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943" y="1484784"/>
            <a:ext cx="3816424" cy="47525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этом доме две стены. </a:t>
            </a:r>
          </a:p>
          <a:p>
            <a:pPr marL="0" indent="0" algn="ctr">
              <a:buNone/>
            </a:pPr>
            <a:r>
              <a:rPr lang="ru-RU" sz="4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Это щеки нам видны. </a:t>
            </a:r>
          </a:p>
          <a:p>
            <a:pPr marL="0" indent="0" algn="ctr">
              <a:buNone/>
            </a:pPr>
            <a:r>
              <a:rPr lang="ru-RU" sz="4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Могут стены в дом втянуться,  </a:t>
            </a:r>
            <a:endParaRPr lang="ru-RU" sz="4600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 </a:t>
            </a:r>
            <a:r>
              <a:rPr lang="ru-RU" sz="4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потом, как шар, раздуться.</a:t>
            </a:r>
          </a:p>
          <a:p>
            <a:pPr marL="0" indent="0" algn="ctr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Надувать </a:t>
            </a:r>
            <a:r>
              <a:rPr lang="ru-RU" sz="4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втягивать щеки.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972423" cy="3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4032448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Пол есть тоже в доме нашем.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Челюсть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нижнюю покажем.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Эта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челюсть нижняя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домике подвижная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Вращать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01" y="1556792"/>
            <a:ext cx="4766066" cy="36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836712"/>
            <a:ext cx="4248472" cy="55446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Потолок вверху, внутри. </a:t>
            </a:r>
          </a:p>
          <a:p>
            <a:pPr marL="0" indent="0" algn="ctr">
              <a:buNone/>
            </a:pPr>
            <a:r>
              <a:rPr lang="ru-R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Это нёбо. Посмотри. </a:t>
            </a:r>
          </a:p>
          <a:p>
            <a:pPr marL="0" indent="0" algn="ctr">
              <a:buNone/>
            </a:pPr>
            <a:r>
              <a:rPr lang="ru-R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Можно к нёбу прикасаться, </a:t>
            </a:r>
            <a:endParaRPr lang="ru-RU" b="1" i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Постучать </a:t>
            </a:r>
            <a:r>
              <a:rPr lang="ru-R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там остаться</a:t>
            </a:r>
            <a:r>
              <a:rPr lang="ru-RU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открыть рот. Погладить языком по нёбу. «Постучать» языком по нёбу.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/>
        </p:blipFill>
        <p:spPr bwMode="auto">
          <a:xfrm>
            <a:off x="185120" y="1027762"/>
            <a:ext cx="4372348" cy="482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3767"/>
            <a:ext cx="4464496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Вход в дом двери запирают.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Двери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разные бывают.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Двери-зубы. Осторожно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Закрываются надежно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улыбнуться. Обнажить верхние и нижние зубы.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/>
          <a:stretch/>
        </p:blipFill>
        <p:spPr bwMode="auto">
          <a:xfrm>
            <a:off x="4716016" y="836712"/>
            <a:ext cx="4245471" cy="50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981" y="1124744"/>
            <a:ext cx="3910010" cy="47525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Двери-губы гибкие.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Могут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стать </a:t>
            </a:r>
            <a:r>
              <a:rPr lang="ru-RU" b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улыбкою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Могут в трубочку собраться, </a:t>
            </a:r>
            <a:endParaRPr lang="ru-RU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снова улыбаться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Растянуть губы в улыбку. Собрать губы в «трубочку».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9214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 flipH="1">
            <a:off x="7812360" y="5844923"/>
            <a:ext cx="1008112" cy="79208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557</TotalTime>
  <Words>1189</Words>
  <Application>Microsoft Office PowerPoint</Application>
  <PresentationFormat>Экран (4:3)</PresentationFormat>
  <Paragraphs>177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Артикуляционная гимнастика</vt:lpstr>
      <vt:lpstr>РЕКОМЕНДАЦИИ ПО ВЫПОЛНЕНИЮ АРТИКУЛЯЦИОННОЙ ГИМНАСТИКИ 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«ПРОГУЛКА  ЯЗЫЧКА»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«ВЕСЁЛЫЙ  ЯЗЫЧОК»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Владелец</dc:creator>
  <cp:lastModifiedBy>Владелец</cp:lastModifiedBy>
  <cp:revision>33</cp:revision>
  <dcterms:created xsi:type="dcterms:W3CDTF">2017-11-11T12:49:36Z</dcterms:created>
  <dcterms:modified xsi:type="dcterms:W3CDTF">2017-11-12T11:15:32Z</dcterms:modified>
</cp:coreProperties>
</file>