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9A79F-980F-4AC3-89D5-E14D137BDE27}" type="doc">
      <dgm:prSet loTypeId="urn:microsoft.com/office/officeart/2005/8/layout/cycle2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4EC7B8D-45D5-4066-89C8-8F024434ABA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Взаимодействие с семьей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4DD7DD3-817D-4202-9EB1-9B1B726F6E87}" type="parTrans" cxnId="{B5E988BB-2CBB-4830-A844-9CA34443E352}">
      <dgm:prSet/>
      <dgm:spPr/>
      <dgm:t>
        <a:bodyPr/>
        <a:lstStyle/>
        <a:p>
          <a:endParaRPr lang="ru-RU"/>
        </a:p>
      </dgm:t>
    </dgm:pt>
    <dgm:pt modelId="{8761D051-D20D-4BEB-9C98-07133738B75E}" type="sibTrans" cxnId="{B5E988BB-2CBB-4830-A844-9CA34443E352}">
      <dgm:prSet/>
      <dgm:spPr/>
      <dgm:t>
        <a:bodyPr/>
        <a:lstStyle/>
        <a:p>
          <a:endParaRPr lang="ru-RU"/>
        </a:p>
      </dgm:t>
    </dgm:pt>
    <dgm:pt modelId="{12A4EF8A-35D7-4836-8754-6514FFD0AFBD}">
      <dgm:prSet phldrT="[Текст]"/>
      <dgm:spPr/>
      <dgm:t>
        <a:bodyPr/>
        <a:lstStyle/>
        <a:p>
          <a:r>
            <a:rPr lang="ru-RU" b="1" dirty="0" smtClean="0"/>
            <a:t>Индивидуальные консультации</a:t>
          </a:r>
          <a:endParaRPr lang="ru-RU" b="1" dirty="0"/>
        </a:p>
      </dgm:t>
    </dgm:pt>
    <dgm:pt modelId="{6FF3EAB6-8086-49DD-A789-AE4D0EA1DA1B}" type="parTrans" cxnId="{00551BBE-CD53-49D4-83CF-3EDF5122A548}">
      <dgm:prSet/>
      <dgm:spPr/>
      <dgm:t>
        <a:bodyPr/>
        <a:lstStyle/>
        <a:p>
          <a:endParaRPr lang="ru-RU"/>
        </a:p>
      </dgm:t>
    </dgm:pt>
    <dgm:pt modelId="{DB3C7B96-E3C0-4E89-829F-A5B523EEF503}" type="sibTrans" cxnId="{00551BBE-CD53-49D4-83CF-3EDF5122A548}">
      <dgm:prSet/>
      <dgm:spPr/>
      <dgm:t>
        <a:bodyPr/>
        <a:lstStyle/>
        <a:p>
          <a:endParaRPr lang="ru-RU"/>
        </a:p>
      </dgm:t>
    </dgm:pt>
    <dgm:pt modelId="{5CBBB81F-76A8-4064-860E-382207761389}">
      <dgm:prSet phldrT="[Текст]"/>
      <dgm:spPr/>
      <dgm:t>
        <a:bodyPr/>
        <a:lstStyle/>
        <a:p>
          <a:r>
            <a:rPr lang="ru-RU" b="1" dirty="0" smtClean="0"/>
            <a:t>Выступление на родительских собраниях</a:t>
          </a:r>
          <a:endParaRPr lang="ru-RU" b="1" dirty="0"/>
        </a:p>
      </dgm:t>
    </dgm:pt>
    <dgm:pt modelId="{82958857-6D18-4D64-8F1B-317BD67F217D}" type="parTrans" cxnId="{91E6C71B-6561-4CF8-BF91-127A8A4B8276}">
      <dgm:prSet/>
      <dgm:spPr/>
      <dgm:t>
        <a:bodyPr/>
        <a:lstStyle/>
        <a:p>
          <a:endParaRPr lang="ru-RU"/>
        </a:p>
      </dgm:t>
    </dgm:pt>
    <dgm:pt modelId="{1568341D-99B3-4C1A-AA40-8E20E58EA4AA}" type="sibTrans" cxnId="{91E6C71B-6561-4CF8-BF91-127A8A4B8276}">
      <dgm:prSet/>
      <dgm:spPr/>
      <dgm:t>
        <a:bodyPr/>
        <a:lstStyle/>
        <a:p>
          <a:endParaRPr lang="ru-RU"/>
        </a:p>
      </dgm:t>
    </dgm:pt>
    <dgm:pt modelId="{0894D8AE-0626-4DAB-8AB9-9A254B4F48F4}" type="pres">
      <dgm:prSet presAssocID="{A849A79F-980F-4AC3-89D5-E14D137BDE27}" presName="cycle" presStyleCnt="0">
        <dgm:presLayoutVars>
          <dgm:dir/>
          <dgm:resizeHandles val="exact"/>
        </dgm:presLayoutVars>
      </dgm:prSet>
      <dgm:spPr/>
    </dgm:pt>
    <dgm:pt modelId="{CDFBBFB1-E550-40BA-A93E-DC150F3015C1}" type="pres">
      <dgm:prSet presAssocID="{A4EC7B8D-45D5-4066-89C8-8F024434ABAD}" presName="node" presStyleLbl="node1" presStyleIdx="0" presStyleCnt="3" custScaleX="132449" custScaleY="129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EBCC9-5D40-4173-8766-ABD956F2D7B0}" type="pres">
      <dgm:prSet presAssocID="{8761D051-D20D-4BEB-9C98-07133738B75E}" presName="sibTrans" presStyleLbl="sibTrans2D1" presStyleIdx="0" presStyleCnt="3" custScaleX="184206"/>
      <dgm:spPr/>
    </dgm:pt>
    <dgm:pt modelId="{F858045E-4E46-41A7-AF2A-855A92AB549D}" type="pres">
      <dgm:prSet presAssocID="{8761D051-D20D-4BEB-9C98-07133738B75E}" presName="connectorText" presStyleLbl="sibTrans2D1" presStyleIdx="0" presStyleCnt="3"/>
      <dgm:spPr/>
    </dgm:pt>
    <dgm:pt modelId="{89198374-A97F-48B1-958F-0D6D848EFE85}" type="pres">
      <dgm:prSet presAssocID="{12A4EF8A-35D7-4836-8754-6514FFD0AFBD}" presName="node" presStyleLbl="node1" presStyleIdx="1" presStyleCnt="3" custScaleX="118398" custScaleY="118468">
        <dgm:presLayoutVars>
          <dgm:bulletEnabled val="1"/>
        </dgm:presLayoutVars>
      </dgm:prSet>
      <dgm:spPr/>
    </dgm:pt>
    <dgm:pt modelId="{D0FBC39F-6D67-4DC6-A456-8F2450B8AF17}" type="pres">
      <dgm:prSet presAssocID="{DB3C7B96-E3C0-4E89-829F-A5B523EEF503}" presName="sibTrans" presStyleLbl="sibTrans2D1" presStyleIdx="1" presStyleCnt="3" custScaleX="170678"/>
      <dgm:spPr/>
    </dgm:pt>
    <dgm:pt modelId="{06C2D963-BC25-4F6A-BB06-2805E73BAF07}" type="pres">
      <dgm:prSet presAssocID="{DB3C7B96-E3C0-4E89-829F-A5B523EEF503}" presName="connectorText" presStyleLbl="sibTrans2D1" presStyleIdx="1" presStyleCnt="3"/>
      <dgm:spPr/>
    </dgm:pt>
    <dgm:pt modelId="{2058C2B7-BAD0-44FE-A965-C587EE52A4C1}" type="pres">
      <dgm:prSet presAssocID="{5CBBB81F-76A8-4064-860E-382207761389}" presName="node" presStyleLbl="node1" presStyleIdx="2" presStyleCnt="3" custScaleX="114393" custScaleY="116468">
        <dgm:presLayoutVars>
          <dgm:bulletEnabled val="1"/>
        </dgm:presLayoutVars>
      </dgm:prSet>
      <dgm:spPr/>
    </dgm:pt>
    <dgm:pt modelId="{4B71EFF3-2859-4800-8C04-A1C206331E91}" type="pres">
      <dgm:prSet presAssocID="{1568341D-99B3-4C1A-AA40-8E20E58EA4AA}" presName="sibTrans" presStyleLbl="sibTrans2D1" presStyleIdx="2" presStyleCnt="3" custScaleX="169871"/>
      <dgm:spPr/>
    </dgm:pt>
    <dgm:pt modelId="{427C3FC9-F784-41D8-84D0-78255901280F}" type="pres">
      <dgm:prSet presAssocID="{1568341D-99B3-4C1A-AA40-8E20E58EA4AA}" presName="connectorText" presStyleLbl="sibTrans2D1" presStyleIdx="2" presStyleCnt="3"/>
      <dgm:spPr/>
    </dgm:pt>
  </dgm:ptLst>
  <dgm:cxnLst>
    <dgm:cxn modelId="{8822952A-EE57-4630-A6E4-83A417A8ECE8}" type="presOf" srcId="{8761D051-D20D-4BEB-9C98-07133738B75E}" destId="{094EBCC9-5D40-4173-8766-ABD956F2D7B0}" srcOrd="0" destOrd="0" presId="urn:microsoft.com/office/officeart/2005/8/layout/cycle2"/>
    <dgm:cxn modelId="{7A389D14-844F-45E0-9301-8D122D44C8C2}" type="presOf" srcId="{5CBBB81F-76A8-4064-860E-382207761389}" destId="{2058C2B7-BAD0-44FE-A965-C587EE52A4C1}" srcOrd="0" destOrd="0" presId="urn:microsoft.com/office/officeart/2005/8/layout/cycle2"/>
    <dgm:cxn modelId="{246F8356-A81D-464E-92D8-65425687D42E}" type="presOf" srcId="{A4EC7B8D-45D5-4066-89C8-8F024434ABAD}" destId="{CDFBBFB1-E550-40BA-A93E-DC150F3015C1}" srcOrd="0" destOrd="0" presId="urn:microsoft.com/office/officeart/2005/8/layout/cycle2"/>
    <dgm:cxn modelId="{D468517F-4B06-4A03-AB4D-DE21FEE73D7A}" type="presOf" srcId="{DB3C7B96-E3C0-4E89-829F-A5B523EEF503}" destId="{06C2D963-BC25-4F6A-BB06-2805E73BAF07}" srcOrd="1" destOrd="0" presId="urn:microsoft.com/office/officeart/2005/8/layout/cycle2"/>
    <dgm:cxn modelId="{350B5BB4-B7AC-4F80-8048-2549C495B2C5}" type="presOf" srcId="{1568341D-99B3-4C1A-AA40-8E20E58EA4AA}" destId="{4B71EFF3-2859-4800-8C04-A1C206331E91}" srcOrd="0" destOrd="0" presId="urn:microsoft.com/office/officeart/2005/8/layout/cycle2"/>
    <dgm:cxn modelId="{AAFBEA37-AF90-4837-8449-D7525089DB79}" type="presOf" srcId="{DB3C7B96-E3C0-4E89-829F-A5B523EEF503}" destId="{D0FBC39F-6D67-4DC6-A456-8F2450B8AF17}" srcOrd="0" destOrd="0" presId="urn:microsoft.com/office/officeart/2005/8/layout/cycle2"/>
    <dgm:cxn modelId="{B5E988BB-2CBB-4830-A844-9CA34443E352}" srcId="{A849A79F-980F-4AC3-89D5-E14D137BDE27}" destId="{A4EC7B8D-45D5-4066-89C8-8F024434ABAD}" srcOrd="0" destOrd="0" parTransId="{A4DD7DD3-817D-4202-9EB1-9B1B726F6E87}" sibTransId="{8761D051-D20D-4BEB-9C98-07133738B75E}"/>
    <dgm:cxn modelId="{00551BBE-CD53-49D4-83CF-3EDF5122A548}" srcId="{A849A79F-980F-4AC3-89D5-E14D137BDE27}" destId="{12A4EF8A-35D7-4836-8754-6514FFD0AFBD}" srcOrd="1" destOrd="0" parTransId="{6FF3EAB6-8086-49DD-A789-AE4D0EA1DA1B}" sibTransId="{DB3C7B96-E3C0-4E89-829F-A5B523EEF503}"/>
    <dgm:cxn modelId="{A4CB4D06-CC4A-471C-ABE6-863D20FBE95B}" type="presOf" srcId="{12A4EF8A-35D7-4836-8754-6514FFD0AFBD}" destId="{89198374-A97F-48B1-958F-0D6D848EFE85}" srcOrd="0" destOrd="0" presId="urn:microsoft.com/office/officeart/2005/8/layout/cycle2"/>
    <dgm:cxn modelId="{3639CACE-213B-475F-AF2D-70AC2B29CCE8}" type="presOf" srcId="{8761D051-D20D-4BEB-9C98-07133738B75E}" destId="{F858045E-4E46-41A7-AF2A-855A92AB549D}" srcOrd="1" destOrd="0" presId="urn:microsoft.com/office/officeart/2005/8/layout/cycle2"/>
    <dgm:cxn modelId="{91E6C71B-6561-4CF8-BF91-127A8A4B8276}" srcId="{A849A79F-980F-4AC3-89D5-E14D137BDE27}" destId="{5CBBB81F-76A8-4064-860E-382207761389}" srcOrd="2" destOrd="0" parTransId="{82958857-6D18-4D64-8F1B-317BD67F217D}" sibTransId="{1568341D-99B3-4C1A-AA40-8E20E58EA4AA}"/>
    <dgm:cxn modelId="{3CB41A8E-DE87-4373-89AD-EB055C4F843E}" type="presOf" srcId="{A849A79F-980F-4AC3-89D5-E14D137BDE27}" destId="{0894D8AE-0626-4DAB-8AB9-9A254B4F48F4}" srcOrd="0" destOrd="0" presId="urn:microsoft.com/office/officeart/2005/8/layout/cycle2"/>
    <dgm:cxn modelId="{6DE351B3-86E3-45FF-A593-D5DF086EC10C}" type="presOf" srcId="{1568341D-99B3-4C1A-AA40-8E20E58EA4AA}" destId="{427C3FC9-F784-41D8-84D0-78255901280F}" srcOrd="1" destOrd="0" presId="urn:microsoft.com/office/officeart/2005/8/layout/cycle2"/>
    <dgm:cxn modelId="{28463A20-A0D3-40A0-85DE-54C522B5FC74}" type="presParOf" srcId="{0894D8AE-0626-4DAB-8AB9-9A254B4F48F4}" destId="{CDFBBFB1-E550-40BA-A93E-DC150F3015C1}" srcOrd="0" destOrd="0" presId="urn:microsoft.com/office/officeart/2005/8/layout/cycle2"/>
    <dgm:cxn modelId="{BD8E3737-E579-4F40-A9D1-877B872C02FA}" type="presParOf" srcId="{0894D8AE-0626-4DAB-8AB9-9A254B4F48F4}" destId="{094EBCC9-5D40-4173-8766-ABD956F2D7B0}" srcOrd="1" destOrd="0" presId="urn:microsoft.com/office/officeart/2005/8/layout/cycle2"/>
    <dgm:cxn modelId="{858BD325-1125-4104-A619-A5F3F53F2702}" type="presParOf" srcId="{094EBCC9-5D40-4173-8766-ABD956F2D7B0}" destId="{F858045E-4E46-41A7-AF2A-855A92AB549D}" srcOrd="0" destOrd="0" presId="urn:microsoft.com/office/officeart/2005/8/layout/cycle2"/>
    <dgm:cxn modelId="{099995D8-5314-4F20-B0C8-DE15F7F0B422}" type="presParOf" srcId="{0894D8AE-0626-4DAB-8AB9-9A254B4F48F4}" destId="{89198374-A97F-48B1-958F-0D6D848EFE85}" srcOrd="2" destOrd="0" presId="urn:microsoft.com/office/officeart/2005/8/layout/cycle2"/>
    <dgm:cxn modelId="{4E54A940-8B18-4861-81B0-7ABC6DA84E75}" type="presParOf" srcId="{0894D8AE-0626-4DAB-8AB9-9A254B4F48F4}" destId="{D0FBC39F-6D67-4DC6-A456-8F2450B8AF17}" srcOrd="3" destOrd="0" presId="urn:microsoft.com/office/officeart/2005/8/layout/cycle2"/>
    <dgm:cxn modelId="{307A41A5-839C-4AC3-ABC1-20034B2DAAD5}" type="presParOf" srcId="{D0FBC39F-6D67-4DC6-A456-8F2450B8AF17}" destId="{06C2D963-BC25-4F6A-BB06-2805E73BAF07}" srcOrd="0" destOrd="0" presId="urn:microsoft.com/office/officeart/2005/8/layout/cycle2"/>
    <dgm:cxn modelId="{826B8076-0A16-428E-8F8D-E87E0AEA8DAB}" type="presParOf" srcId="{0894D8AE-0626-4DAB-8AB9-9A254B4F48F4}" destId="{2058C2B7-BAD0-44FE-A965-C587EE52A4C1}" srcOrd="4" destOrd="0" presId="urn:microsoft.com/office/officeart/2005/8/layout/cycle2"/>
    <dgm:cxn modelId="{155FD229-3168-4131-A83E-9238961621F8}" type="presParOf" srcId="{0894D8AE-0626-4DAB-8AB9-9A254B4F48F4}" destId="{4B71EFF3-2859-4800-8C04-A1C206331E91}" srcOrd="5" destOrd="0" presId="urn:microsoft.com/office/officeart/2005/8/layout/cycle2"/>
    <dgm:cxn modelId="{AFA790BF-37B8-47B7-A10A-FC30DF749E62}" type="presParOf" srcId="{4B71EFF3-2859-4800-8C04-A1C206331E91}" destId="{427C3FC9-F784-41D8-84D0-7825590128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BBFB1-E550-40BA-A93E-DC150F3015C1}">
      <dsp:nvSpPr>
        <dsp:cNvPr id="0" name=""/>
        <dsp:cNvSpPr/>
      </dsp:nvSpPr>
      <dsp:spPr>
        <a:xfrm>
          <a:off x="2802663" y="-271043"/>
          <a:ext cx="2989383" cy="29277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Взаимодействие с семьей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0448" y="157722"/>
        <a:ext cx="2113813" cy="2070259"/>
      </dsp:txXfrm>
    </dsp:sp>
    <dsp:sp modelId="{094EBCC9-5D40-4173-8766-ABD956F2D7B0}">
      <dsp:nvSpPr>
        <dsp:cNvPr id="0" name=""/>
        <dsp:cNvSpPr/>
      </dsp:nvSpPr>
      <dsp:spPr>
        <a:xfrm rot="3600000">
          <a:off x="4890477" y="2330066"/>
          <a:ext cx="566688" cy="761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932979" y="2408799"/>
        <a:ext cx="396682" cy="457043"/>
      </dsp:txXfrm>
    </dsp:sp>
    <dsp:sp modelId="{89198374-A97F-48B1-958F-0D6D848EFE85}">
      <dsp:nvSpPr>
        <dsp:cNvPr id="0" name=""/>
        <dsp:cNvSpPr/>
      </dsp:nvSpPr>
      <dsp:spPr>
        <a:xfrm>
          <a:off x="4655521" y="2790535"/>
          <a:ext cx="2672251" cy="2673831"/>
        </a:xfrm>
        <a:prstGeom prst="ellipse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Индивидуальные консультации</a:t>
          </a:r>
          <a:endParaRPr lang="ru-RU" sz="1800" b="1" kern="1200" dirty="0"/>
        </a:p>
      </dsp:txBody>
      <dsp:txXfrm>
        <a:off x="5046863" y="3182108"/>
        <a:ext cx="1889567" cy="1890685"/>
      </dsp:txXfrm>
    </dsp:sp>
    <dsp:sp modelId="{D0FBC39F-6D67-4DC6-A456-8F2450B8AF17}">
      <dsp:nvSpPr>
        <dsp:cNvPr id="0" name=""/>
        <dsp:cNvSpPr/>
      </dsp:nvSpPr>
      <dsp:spPr>
        <a:xfrm rot="10800000">
          <a:off x="3941742" y="3746580"/>
          <a:ext cx="688873" cy="761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148404" y="3898928"/>
        <a:ext cx="482211" cy="457043"/>
      </dsp:txXfrm>
    </dsp:sp>
    <dsp:sp modelId="{2058C2B7-BAD0-44FE-A965-C587EE52A4C1}">
      <dsp:nvSpPr>
        <dsp:cNvPr id="0" name=""/>
        <dsp:cNvSpPr/>
      </dsp:nvSpPr>
      <dsp:spPr>
        <a:xfrm>
          <a:off x="1312134" y="2813105"/>
          <a:ext cx="2581857" cy="2628690"/>
        </a:xfrm>
        <a:prstGeom prst="ellipse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Выступление на родительских собраниях</a:t>
          </a:r>
          <a:endParaRPr lang="ru-RU" sz="1800" b="1" kern="1200" dirty="0"/>
        </a:p>
      </dsp:txBody>
      <dsp:txXfrm>
        <a:off x="1690238" y="3198068"/>
        <a:ext cx="1825649" cy="1858764"/>
      </dsp:txXfrm>
    </dsp:sp>
    <dsp:sp modelId="{4B71EFF3-2859-4800-8C04-A1C206331E91}">
      <dsp:nvSpPr>
        <dsp:cNvPr id="0" name=""/>
        <dsp:cNvSpPr/>
      </dsp:nvSpPr>
      <dsp:spPr>
        <a:xfrm rot="18000000">
          <a:off x="3130828" y="2357789"/>
          <a:ext cx="548108" cy="761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171936" y="2581338"/>
        <a:ext cx="383676" cy="457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2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E679-DC9A-4613-B458-A173CD2F66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448" y="2877777"/>
            <a:ext cx="5164016" cy="15301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+mn-lt"/>
              </a:rPr>
              <a:t>Взаимодействие с родителями по использованию</a:t>
            </a:r>
            <a:br>
              <a:rPr lang="ru-RU" sz="3200" dirty="0">
                <a:solidFill>
                  <a:schemeClr val="bg1"/>
                </a:solidFill>
                <a:latin typeface="+mn-lt"/>
              </a:rPr>
            </a:br>
            <a:r>
              <a:rPr lang="ru-RU" sz="3200" dirty="0">
                <a:solidFill>
                  <a:schemeClr val="bg1"/>
                </a:solidFill>
                <a:latin typeface="+mn-lt"/>
              </a:rPr>
              <a:t>пальчиковых игр с массажными мячиками и кольцами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Су-</a:t>
            </a:r>
            <a:r>
              <a:rPr lang="ru-RU" sz="3200" dirty="0" err="1" smtClean="0">
                <a:solidFill>
                  <a:schemeClr val="bg1"/>
                </a:solidFill>
                <a:latin typeface="+mn-lt"/>
              </a:rPr>
              <a:t>джок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385" y="4654067"/>
            <a:ext cx="4548553" cy="6682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Попович Анна Алексеевна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учитель-дефектолог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2310" y="93786"/>
            <a:ext cx="5268058" cy="10081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«Су-</a:t>
            </a:r>
            <a:r>
              <a:rPr lang="ru-RU" sz="2000" b="1" dirty="0" err="1">
                <a:solidFill>
                  <a:schemeClr val="bg1"/>
                </a:solidFill>
              </a:rPr>
              <a:t>джок</a:t>
            </a:r>
            <a:r>
              <a:rPr lang="ru-RU" sz="2000" b="1" dirty="0">
                <a:solidFill>
                  <a:schemeClr val="bg1"/>
                </a:solidFill>
              </a:rPr>
              <a:t>  терапия - это система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 err="1">
                <a:solidFill>
                  <a:schemeClr val="bg1"/>
                </a:solidFill>
              </a:rPr>
              <a:t>самооздоровления</a:t>
            </a:r>
            <a:r>
              <a:rPr lang="ru-RU" sz="2000" b="1" dirty="0">
                <a:solidFill>
                  <a:schemeClr val="bg1"/>
                </a:solidFill>
              </a:rPr>
              <a:t>, обладающая высокой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эффективностью, безопасностью и простотой!»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19" y="1544271"/>
            <a:ext cx="7296150" cy="14099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«Су» по-корейски – кисть, «</a:t>
            </a:r>
            <a:r>
              <a:rPr lang="ru-RU" dirty="0" err="1"/>
              <a:t>джок</a:t>
            </a:r>
            <a:r>
              <a:rPr lang="ru-RU" dirty="0"/>
              <a:t>» - стопа </a:t>
            </a:r>
            <a:endParaRPr lang="ru-RU" dirty="0" smtClean="0"/>
          </a:p>
          <a:p>
            <a:r>
              <a:rPr lang="ru-RU" dirty="0"/>
              <a:t>В основе метода лежит система соответствия, или подобия, кистей и стоп всему организму в </a:t>
            </a:r>
            <a:r>
              <a:rPr lang="ru-RU" dirty="0" smtClean="0"/>
              <a:t>целом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 t="3077" r="2480" b="13676"/>
          <a:stretch/>
        </p:blipFill>
        <p:spPr>
          <a:xfrm>
            <a:off x="2068773" y="2614244"/>
            <a:ext cx="6184274" cy="402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5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4" y="92848"/>
            <a:ext cx="7483719" cy="938784"/>
          </a:xfrm>
        </p:spPr>
        <p:txBody>
          <a:bodyPr>
            <a:normAutofit/>
          </a:bodyPr>
          <a:lstStyle/>
          <a:p>
            <a:pPr algn="ctr"/>
            <a:endParaRPr lang="en-US" sz="2200" b="1" dirty="0">
              <a:solidFill>
                <a:schemeClr val="bg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891278" y="1674033"/>
            <a:ext cx="690433" cy="593444"/>
            <a:chOff x="1248" y="2030"/>
            <a:chExt cx="328" cy="302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785353" y="4271657"/>
            <a:ext cx="762579" cy="596608"/>
            <a:chOff x="1200" y="2654"/>
            <a:chExt cx="328" cy="307"/>
          </a:xfrm>
        </p:grpSpPr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13" y="2646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838560" y="183665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gray">
          <a:xfrm>
            <a:off x="1838560" y="1809004"/>
            <a:ext cx="583678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/>
              <a:t>Су-</a:t>
            </a:r>
            <a:r>
              <a:rPr lang="ru-RU" sz="2000" dirty="0" err="1"/>
              <a:t>джок</a:t>
            </a:r>
            <a:r>
              <a:rPr lang="ru-RU" sz="2000" dirty="0"/>
              <a:t> терапия </a:t>
            </a:r>
            <a:r>
              <a:rPr lang="ru-RU" sz="2000" b="1" dirty="0"/>
              <a:t>направлена на </a:t>
            </a:r>
            <a:r>
              <a:rPr lang="ru-RU" sz="2000" dirty="0"/>
              <a:t>активизацию зон коры головного мозга с целью профилактики и коррекции речевых </a:t>
            </a:r>
            <a:r>
              <a:rPr lang="ru-RU" sz="2000" dirty="0" smtClean="0"/>
              <a:t>и познавательных нарушений</a:t>
            </a:r>
            <a:r>
              <a:rPr lang="ru-RU" sz="2000" dirty="0"/>
              <a:t>, так как стимуляция биоэнергетических точек способствует созреванию нервных клеток и их активному </a:t>
            </a:r>
            <a:r>
              <a:rPr lang="ru-RU" sz="2000" dirty="0" smtClean="0"/>
              <a:t>функционированию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38558" y="4271656"/>
            <a:ext cx="61546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Сочетание работы Су-</a:t>
            </a:r>
            <a:r>
              <a:rPr lang="ru-RU" sz="2000" dirty="0" err="1" smtClean="0"/>
              <a:t>джок</a:t>
            </a:r>
            <a:r>
              <a:rPr lang="ru-RU" sz="2000" dirty="0" smtClean="0"/>
              <a:t> терапии с пальчиковыми играми способствует более быстрому развитию психических процессов детей, укреплению мышц мелкой моторики, развитию речи, а также творческого воображения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88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016"/>
            <a:ext cx="7886700" cy="10871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Цель упражнений </a:t>
            </a:r>
            <a:r>
              <a:rPr lang="ru-RU" dirty="0">
                <a:solidFill>
                  <a:schemeClr val="bg1"/>
                </a:solidFill>
              </a:rPr>
              <a:t>с шариком </a:t>
            </a:r>
            <a:r>
              <a:rPr lang="ru-RU" dirty="0" err="1">
                <a:solidFill>
                  <a:schemeClr val="bg1"/>
                </a:solidFill>
              </a:rPr>
              <a:t>Cу-Джок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355" y="1746738"/>
            <a:ext cx="71159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воздействовать </a:t>
            </a:r>
            <a:r>
              <a:rPr lang="ru-RU" sz="2800" dirty="0"/>
              <a:t>на биологически активные точки, стимулировать речевые зоны коры головного мозга.</a:t>
            </a:r>
          </a:p>
        </p:txBody>
      </p:sp>
      <p:sp>
        <p:nvSpPr>
          <p:cNvPr id="4" name="AutoShape 2" descr="https://cdn1.ozone.ru/s3/multimedia-q/60137948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369" y="3784630"/>
            <a:ext cx="3564672" cy="272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1" y="1863968"/>
            <a:ext cx="7886700" cy="416169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- </a:t>
            </a:r>
            <a:r>
              <a:rPr lang="ru-RU" sz="3200" b="1" dirty="0"/>
              <a:t>Высокая эффективность </a:t>
            </a:r>
            <a:r>
              <a:rPr lang="ru-RU" sz="3200" dirty="0"/>
              <a:t>– при правильном применении наступает выраженный </a:t>
            </a:r>
            <a:r>
              <a:rPr lang="ru-RU" sz="3200" dirty="0" smtClean="0"/>
              <a:t>эффект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- Абсолютная безопасность </a:t>
            </a:r>
            <a:r>
              <a:rPr lang="ru-RU" sz="3200" dirty="0"/>
              <a:t>– неправильное применение никогда не наносит вред – оно просто не </a:t>
            </a:r>
            <a:r>
              <a:rPr lang="ru-RU" sz="3200" dirty="0" smtClean="0"/>
              <a:t>эффективно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- Универсальность </a:t>
            </a:r>
            <a:r>
              <a:rPr lang="ru-RU" sz="3200" dirty="0"/>
              <a:t>– Су-</a:t>
            </a:r>
            <a:r>
              <a:rPr lang="ru-RU" sz="3200" dirty="0" err="1"/>
              <a:t>Джок</a:t>
            </a:r>
            <a:r>
              <a:rPr lang="ru-RU" sz="3200" dirty="0"/>
              <a:t> терапию могут использовать и педагоги в своей работе, и родители в домашних условиях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247290" y="301841"/>
            <a:ext cx="4835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Достоинства Су – </a:t>
            </a:r>
            <a:r>
              <a:rPr lang="ru-RU" sz="3600" dirty="0" err="1" smtClean="0">
                <a:solidFill>
                  <a:schemeClr val="bg1"/>
                </a:solidFill>
              </a:rPr>
              <a:t>Джок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558" y="165834"/>
            <a:ext cx="7886700" cy="86579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Этапы Су-</a:t>
            </a:r>
            <a:r>
              <a:rPr lang="ru-RU" dirty="0" err="1" smtClean="0">
                <a:solidFill>
                  <a:schemeClr val="bg1"/>
                </a:solidFill>
              </a:rPr>
              <a:t>джок</a:t>
            </a:r>
            <a:r>
              <a:rPr lang="ru-RU" dirty="0" smtClean="0">
                <a:solidFill>
                  <a:schemeClr val="bg1"/>
                </a:solidFill>
              </a:rPr>
              <a:t> терапии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6570" y="1647092"/>
            <a:ext cx="2039816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1 этап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0478" y="2180492"/>
            <a:ext cx="4572000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1600" dirty="0"/>
              <a:t>Знакомство с Су-</a:t>
            </a:r>
            <a:r>
              <a:rPr lang="ru-RU" sz="1600" dirty="0" err="1"/>
              <a:t>джок</a:t>
            </a:r>
            <a:r>
              <a:rPr lang="ru-RU" sz="1600" dirty="0"/>
              <a:t> - </a:t>
            </a:r>
            <a:r>
              <a:rPr lang="ru-RU" sz="1600" dirty="0" err="1"/>
              <a:t>массажерами</a:t>
            </a:r>
            <a:r>
              <a:rPr lang="ru-RU" sz="1600" dirty="0"/>
              <a:t> и правилами его </a:t>
            </a:r>
            <a:r>
              <a:rPr lang="ru-RU" sz="1600" dirty="0" smtClean="0"/>
              <a:t>использования</a:t>
            </a:r>
            <a:endParaRPr lang="ru-RU" sz="16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530970" y="2765267"/>
            <a:ext cx="246185" cy="63442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4154" y="3399692"/>
            <a:ext cx="2039816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 </a:t>
            </a:r>
            <a:r>
              <a:rPr lang="ru-RU" sz="3200" dirty="0"/>
              <a:t>этап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68062" y="3921369"/>
            <a:ext cx="4572000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1600" dirty="0"/>
              <a:t>Закрепление приемов работы в </a:t>
            </a:r>
            <a:r>
              <a:rPr lang="ru-RU" sz="1600" dirty="0" smtClean="0"/>
              <a:t>пальчиковых играх </a:t>
            </a:r>
            <a:r>
              <a:rPr lang="ru-RU" sz="1600" dirty="0"/>
              <a:t>и </a:t>
            </a:r>
            <a:r>
              <a:rPr lang="ru-RU" sz="1600" dirty="0" smtClean="0"/>
              <a:t>упражнениях</a:t>
            </a:r>
            <a:endParaRPr lang="ru-RU" sz="16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513385" y="4506144"/>
            <a:ext cx="246185" cy="63442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16569" y="5120053"/>
            <a:ext cx="2039816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 </a:t>
            </a:r>
            <a:r>
              <a:rPr lang="ru-RU" sz="3200" dirty="0"/>
              <a:t>этап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50478" y="5653453"/>
            <a:ext cx="4572000" cy="5847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1600" dirty="0"/>
              <a:t>Самостоятельное использование </a:t>
            </a:r>
            <a:r>
              <a:rPr lang="ru-RU" sz="1600" dirty="0" smtClean="0"/>
              <a:t>массажных мячиков и колец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55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012207"/>
              </p:ext>
            </p:extLst>
          </p:nvPr>
        </p:nvGraphicFramePr>
        <p:xfrm>
          <a:off x="164123" y="1371600"/>
          <a:ext cx="8639907" cy="5193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9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3065"/>
            <a:ext cx="7886700" cy="10650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Мастер-класс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Описание</a:t>
            </a:r>
            <a:r>
              <a:rPr lang="ru-RU" b="1" dirty="0"/>
              <a:t>: Дети поочередно прокатывают массажные кольца по каждому пальцу, проговаривая стихотворение пальчиковой гимнастики.</a:t>
            </a:r>
          </a:p>
          <a:p>
            <a:pPr marL="0" indent="0">
              <a:buNone/>
            </a:pPr>
            <a:r>
              <a:rPr lang="ru-RU" dirty="0"/>
              <a:t>Раз – два – три – четыре – пять, (разгибать пальцы по одному)</a:t>
            </a:r>
          </a:p>
          <a:p>
            <a:pPr marL="0" indent="0">
              <a:buNone/>
            </a:pPr>
            <a:r>
              <a:rPr lang="ru-RU" dirty="0"/>
              <a:t>Вышли пальцы погулять,</a:t>
            </a:r>
          </a:p>
          <a:p>
            <a:pPr marL="0" indent="0">
              <a:buNone/>
            </a:pPr>
            <a:r>
              <a:rPr lang="ru-RU" dirty="0"/>
              <a:t>Этот пальчик самый сильный, самый толстый и большой. (прокатывать кольцо по пальцу)</a:t>
            </a:r>
          </a:p>
          <a:p>
            <a:pPr marL="0" indent="0">
              <a:buNone/>
            </a:pPr>
            <a:r>
              <a:rPr lang="ru-RU" dirty="0"/>
              <a:t>Этот пальчик для того, чтоб показывать его. (прокатывать кольцо по пальцу)</a:t>
            </a:r>
          </a:p>
          <a:p>
            <a:pPr marL="0" indent="0">
              <a:buNone/>
            </a:pPr>
            <a:r>
              <a:rPr lang="ru-RU" dirty="0"/>
              <a:t>Этот пальчик самый </a:t>
            </a:r>
            <a:r>
              <a:rPr lang="ru-RU" dirty="0" smtClean="0"/>
              <a:t>длинный и </a:t>
            </a:r>
            <a:r>
              <a:rPr lang="ru-RU" dirty="0"/>
              <a:t>стоит он в середине. (прокатывать кольцо по пальцу)</a:t>
            </a:r>
          </a:p>
          <a:p>
            <a:pPr marL="0" indent="0">
              <a:buNone/>
            </a:pPr>
            <a:r>
              <a:rPr lang="ru-RU" dirty="0"/>
              <a:t>Этот пальчик </a:t>
            </a:r>
            <a:r>
              <a:rPr lang="ru-RU" dirty="0" smtClean="0"/>
              <a:t>безымянный,  </a:t>
            </a:r>
            <a:r>
              <a:rPr lang="ru-RU" dirty="0"/>
              <a:t>избалованный </a:t>
            </a:r>
            <a:r>
              <a:rPr lang="ru-RU" dirty="0" smtClean="0"/>
              <a:t>он самый</a:t>
            </a:r>
            <a:r>
              <a:rPr lang="ru-RU" dirty="0"/>
              <a:t>.  (прокатывать кольцо по пальцу)</a:t>
            </a:r>
          </a:p>
          <a:p>
            <a:pPr marL="0" indent="0">
              <a:buNone/>
            </a:pPr>
            <a:r>
              <a:rPr lang="ru-RU" dirty="0"/>
              <a:t>А мизинчик, хоть и </a:t>
            </a:r>
            <a:r>
              <a:rPr lang="ru-RU" dirty="0" smtClean="0"/>
              <a:t>мал, очень </a:t>
            </a:r>
            <a:r>
              <a:rPr lang="ru-RU" dirty="0"/>
              <a:t>ловок и удал. (прокатывать кольцо по пальцу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7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292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Взаимодействие с родителями по использованию пальчиковых игр с массажными мячиками и кольцами Су-джок</vt:lpstr>
      <vt:lpstr>«Су-джок  терапия - это система самооздоровления, обладающая высокой эффективностью, безопасностью и простотой!»</vt:lpstr>
      <vt:lpstr>Презентация PowerPoint</vt:lpstr>
      <vt:lpstr>Цель упражнений с шариком Cу-Джок </vt:lpstr>
      <vt:lpstr>- Высокая эффективность – при правильном применении наступает выраженный эффект - Абсолютная безопасность – неправильное применение никогда не наносит вред – оно просто не эффективно - Универсальность – Су-Джок терапию могут использовать и педагоги в своей работе, и родители в домашних условиях.</vt:lpstr>
      <vt:lpstr>Этапы Су-джок терапии</vt:lpstr>
      <vt:lpstr>Презентация PowerPoint</vt:lpstr>
      <vt:lpstr>Мастер-класс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анна</cp:lastModifiedBy>
  <cp:revision>18</cp:revision>
  <dcterms:created xsi:type="dcterms:W3CDTF">2019-08-22T12:42:10Z</dcterms:created>
  <dcterms:modified xsi:type="dcterms:W3CDTF">2022-12-06T19:50:45Z</dcterms:modified>
</cp:coreProperties>
</file>