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61" r:id="rId6"/>
    <p:sldId id="259" r:id="rId7"/>
    <p:sldId id="270" r:id="rId8"/>
    <p:sldId id="269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4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E330-92D8-4159-8438-378D329EF67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68396-9C13-4310-9C28-EEDF1E1D3C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731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6875" cy="41068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476672"/>
            <a:ext cx="7128792" cy="189436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Возрастные особенности познавательной сферы детей 4-5 лет</a:t>
            </a:r>
            <a:endParaRPr lang="ru-RU" sz="3600" dirty="0"/>
          </a:p>
        </p:txBody>
      </p:sp>
      <p:pic>
        <p:nvPicPr>
          <p:cNvPr id="100354" name="Picture 2" descr="https://avatars.mds.yandex.net/get-pdb/1365646/bcf86e01-f53e-4b2f-b138-df369b2ff055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7448" y="2564904"/>
            <a:ext cx="6248387" cy="4077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3059832" y="1268760"/>
            <a:ext cx="1780345" cy="98578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" name="Oval 12"/>
          <p:cNvSpPr>
            <a:spLocks noChangeArrowheads="1"/>
          </p:cNvSpPr>
          <p:nvPr/>
        </p:nvSpPr>
        <p:spPr bwMode="auto">
          <a:xfrm>
            <a:off x="3182827" y="3751926"/>
            <a:ext cx="1152525" cy="1104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5364088" y="1268760"/>
            <a:ext cx="1081088" cy="10810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5220072" y="3501008"/>
            <a:ext cx="1225104" cy="1656184"/>
          </a:xfrm>
          <a:prstGeom prst="flowChartExtract">
            <a:avLst/>
          </a:prstGeom>
          <a:solidFill>
            <a:schemeClr val="accent5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12296" name="Picture 21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12" y="1268760"/>
            <a:ext cx="2059275" cy="1081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4" y="692696"/>
            <a:ext cx="1779361" cy="177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3352774"/>
            <a:ext cx="1654201" cy="238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301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3352775"/>
            <a:ext cx="22034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96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96944" cy="1268760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 smtClean="0"/>
              <a:t>В этом возрасте у вашего ребенка активно проявляются:</a:t>
            </a:r>
            <a:endParaRPr lang="ru-RU" sz="3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496944" cy="48737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Стремление к самостоятельности;</a:t>
            </a:r>
          </a:p>
          <a:p>
            <a:r>
              <a:rPr lang="ru-RU" sz="2800" dirty="0" smtClean="0"/>
              <a:t>Творческие </a:t>
            </a:r>
            <a:r>
              <a:rPr lang="ru-RU" sz="2800" dirty="0" smtClean="0"/>
              <a:t>способности;</a:t>
            </a:r>
          </a:p>
          <a:p>
            <a:r>
              <a:rPr lang="ru-RU" sz="2800" dirty="0" smtClean="0"/>
              <a:t>Страхи как следствие развитого воображения;</a:t>
            </a:r>
          </a:p>
          <a:p>
            <a:r>
              <a:rPr lang="ru-RU" sz="2800" dirty="0" smtClean="0"/>
              <a:t>Отношения со сверстниками;</a:t>
            </a:r>
          </a:p>
          <a:p>
            <a:r>
              <a:rPr lang="ru-RU" sz="2800" dirty="0" smtClean="0"/>
              <a:t>Активная любознательность, которая заставляет детей постоянно задавать вопросы обо всем, что они видят.</a:t>
            </a:r>
            <a:endParaRPr lang="ru-RU" sz="2800" dirty="0"/>
          </a:p>
        </p:txBody>
      </p:sp>
      <p:pic>
        <p:nvPicPr>
          <p:cNvPr id="99330" name="Picture 2" descr="http://www.46sp.detkin-club.ru/images/about/0b4a7a2d06393d80ae64b72e80bc546b_5cee316ddfda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103579"/>
            <a:ext cx="4392488" cy="1754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Это период интенсивного развития и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роста детского организма: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492896"/>
            <a:ext cx="7467600" cy="2980928"/>
          </a:xfrm>
        </p:spPr>
        <p:txBody>
          <a:bodyPr/>
          <a:lstStyle/>
          <a:p>
            <a:r>
              <a:rPr lang="ru-RU" dirty="0" smtClean="0"/>
              <a:t>существенно </a:t>
            </a:r>
            <a:r>
              <a:rPr lang="ru-RU" dirty="0"/>
              <a:t>меняется характер ребенка;</a:t>
            </a:r>
          </a:p>
          <a:p>
            <a:r>
              <a:rPr lang="ru-RU" dirty="0"/>
              <a:t>активно совершенствуются познавательные и коммуникативные способности.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73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МАТЕМАТИКА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640960" cy="6093296"/>
          </a:xfrm>
        </p:spPr>
        <p:txBody>
          <a:bodyPr>
            <a:normAutofit/>
          </a:bodyPr>
          <a:lstStyle/>
          <a:p>
            <a:r>
              <a:rPr lang="ru-RU" dirty="0" smtClean="0"/>
              <a:t>Ребенок умеет определять расположение предметов: справа, слева, вверху, внизу, сзади, спереди;</a:t>
            </a:r>
          </a:p>
          <a:p>
            <a:r>
              <a:rPr lang="ru-RU" dirty="0" smtClean="0"/>
              <a:t>Ребенок знает основные геометрические фигуры (круг, квадрат, треугольник и прямоугольник);</a:t>
            </a:r>
          </a:p>
          <a:p>
            <a:r>
              <a:rPr lang="ru-RU" dirty="0" smtClean="0"/>
              <a:t>Ребенок может знать все цифры (1,2,3,4,5,6,7,8,9). Считать предметы в пределах десяти, соотносить количество предметов с нужной цифрой;</a:t>
            </a:r>
          </a:p>
          <a:p>
            <a:r>
              <a:rPr lang="ru-RU" dirty="0" smtClean="0"/>
              <a:t>Ребенок умеет расставлять цифры от 1 до 5 в правильной последовательности и в обратном порядке.</a:t>
            </a:r>
          </a:p>
          <a:p>
            <a:r>
              <a:rPr lang="ru-RU" dirty="0" smtClean="0"/>
              <a:t>Ребенок должен уметь сравнивать количество предметов, понимать значение: больше - меньше, поровну. </a:t>
            </a:r>
          </a:p>
          <a:p>
            <a:r>
              <a:rPr lang="ru-RU" dirty="0" smtClean="0"/>
              <a:t>Ребенок знакомится с графическим образом числа, учится правильно писать цифры.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ОКРУЖАЮЩИЙ МИР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496944" cy="3816424"/>
          </a:xfrm>
        </p:spPr>
        <p:txBody>
          <a:bodyPr/>
          <a:lstStyle/>
          <a:p>
            <a:r>
              <a:rPr lang="ru-RU" dirty="0" smtClean="0"/>
              <a:t>Ребенок должен уметь различать овощи, фрукты и ягоды, знать какими они бывают, когда созревают.</a:t>
            </a:r>
          </a:p>
          <a:p>
            <a:r>
              <a:rPr lang="ru-RU" dirty="0" smtClean="0"/>
              <a:t>Ребенок должен знать названия насекомых, уметь рассказывать о том, как они передвигаются (бабочка летает, улитка ползет, кузнечик прыгает)</a:t>
            </a:r>
          </a:p>
          <a:p>
            <a:r>
              <a:rPr lang="ru-RU" dirty="0" smtClean="0"/>
              <a:t>Ребенок должен знать всех домашних животных и их детенышей.</a:t>
            </a:r>
          </a:p>
          <a:p>
            <a:r>
              <a:rPr lang="ru-RU" dirty="0" smtClean="0"/>
              <a:t>Ребенок должен уметь угадывать по картинкам времена года. Знать приметы каждого из них.</a:t>
            </a:r>
            <a:endParaRPr lang="ru-RU" dirty="0"/>
          </a:p>
        </p:txBody>
      </p:sp>
      <p:sp>
        <p:nvSpPr>
          <p:cNvPr id="102402" name="AutoShape 2" descr="https://woman-psy.com/upload/medialibrary/602/%D0%A1%D0%9A%D0%95%D0%9D%D0%92%D0%9A%D0%9D5%20(1)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04" name="AutoShape 4" descr="https://woman-psy.com/upload/medialibrary/602/%D0%A1%D0%9A%D0%95%D0%9D%D0%92%D0%9A%D0%9D5%20(1)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06" name="AutoShape 6" descr="https://woman-psy.com/upload/medialibrary/602/%D0%A1%D0%9A%D0%95%D0%9D%D0%92%D0%9A%D0%9D5%20(1)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08" name="AutoShape 8" descr="https://st2.depositphotos.com/1005091/9012/v/950/depositphotos_90123160-stock-illustration-kids-planting-tree-theme-imag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depositphotos_90123160-stock-illustration-kids-planting-tree-theme-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4293096"/>
            <a:ext cx="4583704" cy="25649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ЛОГИЧЕСКОЕ МЫШЛЕНИЕ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136904" cy="56886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sz="2900" dirty="0" smtClean="0"/>
              <a:t>Ребенок должен уметь находить отличия и сходства между двумя картинками (или между двумя игрушками).</a:t>
            </a:r>
          </a:p>
          <a:p>
            <a:r>
              <a:rPr lang="ru-RU" sz="2900" dirty="0" smtClean="0"/>
              <a:t> Ребенок должен уметь складывать по образцу постройки из конструктора.</a:t>
            </a:r>
          </a:p>
          <a:p>
            <a:r>
              <a:rPr lang="ru-RU" sz="2900" dirty="0" smtClean="0"/>
              <a:t> Ребенок должен уметь складывать разрезанную картинку из 2-4 частей.</a:t>
            </a:r>
          </a:p>
          <a:p>
            <a:r>
              <a:rPr lang="ru-RU" sz="2900" dirty="0" smtClean="0"/>
              <a:t>Ребенок должен уметь не отвлекаясь, в течение 15 минут выполнять задание.</a:t>
            </a:r>
          </a:p>
          <a:p>
            <a:r>
              <a:rPr lang="ru-RU" sz="2900" dirty="0" smtClean="0"/>
              <a:t>Ребенок должен уметь вкладывать в отверстия недостающие фрагменты картинок</a:t>
            </a:r>
            <a:r>
              <a:rPr lang="ru-RU" sz="2900" dirty="0" smtClean="0"/>
              <a:t>. (коробка форм)</a:t>
            </a:r>
            <a:endParaRPr lang="ru-RU" sz="2900" dirty="0" smtClean="0"/>
          </a:p>
          <a:p>
            <a:r>
              <a:rPr lang="ru-RU" sz="2900" dirty="0" smtClean="0"/>
              <a:t>Ребенок должен уметь называть обобщающим словом группу предметов (корова, лошадь, коза-домашние животные; зима, лето, весна- времена года). Находить лишний предмет в каждой группе. </a:t>
            </a:r>
          </a:p>
          <a:p>
            <a:r>
              <a:rPr lang="ru-RU" sz="2900" dirty="0" smtClean="0"/>
              <a:t>Ребенок должен уметь отвечать на такие вопросы как: Можно ли летом кататься на санках? Почему? Зачем зимой одевают теплые куртки? Для чего нужны окна и двери в доме? И т.д.</a:t>
            </a:r>
          </a:p>
          <a:p>
            <a:r>
              <a:rPr lang="ru-RU" sz="2900" dirty="0" smtClean="0"/>
              <a:t>Ребенок должен уметь запоминать пары слов, после прочтения взрослым: стакан-вода, девочка-мальчик, собака-кошка и т.д</a:t>
            </a:r>
            <a:r>
              <a:rPr lang="ru-RU" sz="2900" dirty="0" smtClean="0"/>
              <a:t>.</a:t>
            </a:r>
            <a:endParaRPr lang="ru-RU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0"/>
            <a:ext cx="91217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2550"/>
            <a:ext cx="8229600" cy="1528763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 dirty="0" smtClean="0">
                <a:solidFill>
                  <a:srgbClr val="FF0000"/>
                </a:solidFill>
                <a:latin typeface="Georgia" pitchFamily="16" charset="0"/>
              </a:rPr>
              <a:t>Развивающие игры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675"/>
            <a:ext cx="914082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45394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1"/>
          <p:cNvSpPr>
            <a:spLocks noChangeArrowheads="1" noChangeShapeType="1" noTextEdit="1"/>
          </p:cNvSpPr>
          <p:nvPr/>
        </p:nvSpPr>
        <p:spPr bwMode="auto">
          <a:xfrm>
            <a:off x="900113" y="836613"/>
            <a:ext cx="7559675" cy="1222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80">
                  <a:solidFill>
                    <a:srgbClr val="333399"/>
                  </a:solidFill>
                  <a:miter lim="800000"/>
                  <a:headEnd/>
                  <a:tailEnd/>
                </a:ln>
                <a:solidFill>
                  <a:srgbClr val="993366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/>
              </a:rPr>
              <a:t>найди похожий предмет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68313" y="2420938"/>
            <a:ext cx="8135937" cy="247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3600" dirty="0">
                <a:solidFill>
                  <a:srgbClr val="000000"/>
                </a:solidFill>
                <a:latin typeface="Comic Sans MS" pitchFamily="64" charset="0"/>
              </a:rPr>
              <a:t>Развивающая игра</a:t>
            </a:r>
          </a:p>
          <a:p>
            <a:pPr algn="ctr" eaLnBrk="1" hangingPunct="1">
              <a:buClrTx/>
              <a:buFontTx/>
              <a:buNone/>
            </a:pPr>
            <a:endParaRPr lang="ru-RU" sz="3600" dirty="0">
              <a:solidFill>
                <a:srgbClr val="000000"/>
              </a:solidFill>
              <a:latin typeface="Comic Sans MS" pitchFamily="64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ru-RU" sz="2800" dirty="0">
                <a:solidFill>
                  <a:srgbClr val="000000"/>
                </a:solidFill>
                <a:latin typeface="Comic Sans MS" pitchFamily="64" charset="0"/>
              </a:rPr>
              <a:t>Цель: развивать зрительное восприятие, формировать умение соотносить предмет с формой</a:t>
            </a:r>
          </a:p>
        </p:txBody>
      </p:sp>
    </p:spTree>
    <p:extLst>
      <p:ext uri="{BB962C8B-B14F-4D97-AF65-F5344CB8AC3E}">
        <p14:creationId xmlns:p14="http://schemas.microsoft.com/office/powerpoint/2010/main" val="17076007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Group 1"/>
          <p:cNvGraphicFramePr>
            <a:graphicFrameLocks noGrp="1"/>
          </p:cNvGraphicFramePr>
          <p:nvPr/>
        </p:nvGraphicFramePr>
        <p:xfrm>
          <a:off x="2555875" y="404813"/>
          <a:ext cx="4584700" cy="6191250"/>
        </p:xfrm>
        <a:graphic>
          <a:graphicData uri="http://schemas.openxmlformats.org/drawingml/2006/table">
            <a:tbl>
              <a:tblPr/>
              <a:tblGrid>
                <a:gridCol w="4584700"/>
              </a:tblGrid>
              <a:tr h="12382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37123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37123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37123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37123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-122"/>
                      </a:endParaRPr>
                    </a:p>
                  </a:txBody>
                  <a:tcPr marL="90000" marR="90000" marT="371232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27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2631256"/>
            <a:ext cx="2027238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096" y="4535790"/>
            <a:ext cx="1408112" cy="202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92100" y="504825"/>
            <a:ext cx="1947863" cy="10985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6577013" y="391318"/>
            <a:ext cx="1296988" cy="13430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4755714" y="522288"/>
            <a:ext cx="1120775" cy="10810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>
            <a:off x="3013075" y="188640"/>
            <a:ext cx="1244600" cy="1895475"/>
          </a:xfrm>
          <a:prstGeom prst="flowChartExtract">
            <a:avLst/>
          </a:prstGeom>
          <a:solidFill>
            <a:schemeClr val="accent5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11280" name="Picture 21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983123"/>
            <a:ext cx="2136775" cy="112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83" name="Рисунок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864" y="4672315"/>
            <a:ext cx="1847850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284" name="Прямая соединительная линия 5"/>
          <p:cNvCxnSpPr>
            <a:cxnSpLocks noChangeShapeType="1"/>
          </p:cNvCxnSpPr>
          <p:nvPr/>
        </p:nvCxnSpPr>
        <p:spPr bwMode="auto">
          <a:xfrm>
            <a:off x="0" y="2492375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57936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406</Words>
  <Application>Microsoft Office PowerPoint</Application>
  <PresentationFormat>Экран (4:3)</PresentationFormat>
  <Paragraphs>36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Возрастные особенности познавательной сферы детей 4-5 лет</vt:lpstr>
      <vt:lpstr>В этом возрасте у вашего ребенка активно проявляются:</vt:lpstr>
      <vt:lpstr>Это период интенсивного развития и роста детского организма: </vt:lpstr>
      <vt:lpstr>МАТЕМАТИКА</vt:lpstr>
      <vt:lpstr>ОКРУЖАЮЩИЙ МИР</vt:lpstr>
      <vt:lpstr>ЛОГИЧЕСКОЕ МЫШЛЕНИЕ</vt:lpstr>
      <vt:lpstr>Развивающие игры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детей 4-5 лет</dc:title>
  <cp:lastModifiedBy>Lenovo</cp:lastModifiedBy>
  <cp:revision>10</cp:revision>
  <dcterms:modified xsi:type="dcterms:W3CDTF">2022-09-28T13:39:10Z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305153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