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1447" r:id="rId2"/>
    <p:sldId id="1456" r:id="rId3"/>
    <p:sldId id="1448" r:id="rId4"/>
    <p:sldId id="1429" r:id="rId5"/>
    <p:sldId id="1449" r:id="rId6"/>
    <p:sldId id="1413" r:id="rId7"/>
    <p:sldId id="1439" r:id="rId8"/>
    <p:sldId id="1441" r:id="rId9"/>
    <p:sldId id="1435" r:id="rId10"/>
    <p:sldId id="1450" r:id="rId11"/>
    <p:sldId id="1451" r:id="rId12"/>
    <p:sldId id="1452" r:id="rId13"/>
    <p:sldId id="1454" r:id="rId14"/>
    <p:sldId id="1458" r:id="rId15"/>
    <p:sldId id="1455" r:id="rId16"/>
    <p:sldId id="1434" r:id="rId17"/>
    <p:sldId id="1457" r:id="rId18"/>
    <p:sldId id="1416" r:id="rId19"/>
  </p:sldIdLst>
  <p:sldSz cx="12168188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D0FB"/>
    <a:srgbClr val="FBCF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9069" autoAdjust="0"/>
  </p:normalViewPr>
  <p:slideViewPr>
    <p:cSldViewPr>
      <p:cViewPr>
        <p:scale>
          <a:sx n="110" d="100"/>
          <a:sy n="110" d="100"/>
        </p:scale>
        <p:origin x="-546" y="696"/>
      </p:cViewPr>
      <p:guideLst>
        <p:guide orient="horz" pos="2160"/>
        <p:guide pos="38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3050A-A1B2-4B21-A2F6-33B802EA6C92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14513E-860D-4D0E-B46E-55519EDA39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811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59427-FA63-4747-95F2-23A5AD264DA8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8625" y="1241425"/>
            <a:ext cx="5940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A1394B-577D-4FB0-89DE-2AF9AB4E08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55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1394B-577D-4FB0-89DE-2AF9AB4E08B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35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1394B-577D-4FB0-89DE-2AF9AB4E08B2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022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1394B-577D-4FB0-89DE-2AF9AB4E08B2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419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1394B-577D-4FB0-89DE-2AF9AB4E08B2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419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1394B-577D-4FB0-89DE-2AF9AB4E08B2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141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1394B-577D-4FB0-89DE-2AF9AB4E08B2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5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2615" y="2130427"/>
            <a:ext cx="1034296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5228" y="3886200"/>
            <a:ext cx="85177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8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68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5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3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22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0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591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67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137A-C96D-4859-B220-D99CD37E62BD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7D988-245E-4475-AA4C-DD2A5FFBFB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455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137A-C96D-4859-B220-D99CD37E62BD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7D988-245E-4475-AA4C-DD2A5FFBFB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373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21937" y="274640"/>
            <a:ext cx="2737843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8409" y="274640"/>
            <a:ext cx="8010724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137A-C96D-4859-B220-D99CD37E62BD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7D988-245E-4475-AA4C-DD2A5FFBFB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3771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ользовательский макет">
  <p:cSld name="Пользовательский макет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785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137A-C96D-4859-B220-D99CD37E62BD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7D988-245E-4475-AA4C-DD2A5FFBFB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154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204" y="4406902"/>
            <a:ext cx="10342960" cy="1362075"/>
          </a:xfrm>
        </p:spPr>
        <p:txBody>
          <a:bodyPr anchor="t"/>
          <a:lstStyle>
            <a:lvl1pPr algn="l">
              <a:defRPr sz="5323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1204" y="2906713"/>
            <a:ext cx="10342960" cy="1500187"/>
          </a:xfrm>
        </p:spPr>
        <p:txBody>
          <a:bodyPr anchor="b"/>
          <a:lstStyle>
            <a:lvl1pPr marL="0" indent="0">
              <a:buNone/>
              <a:defRPr sz="2661">
                <a:solidFill>
                  <a:schemeClr val="tx1">
                    <a:tint val="75000"/>
                  </a:schemeClr>
                </a:solidFill>
              </a:defRPr>
            </a:lvl1pPr>
            <a:lvl2pPr marL="608449" indent="0">
              <a:buNone/>
              <a:defRPr sz="2396">
                <a:solidFill>
                  <a:schemeClr val="tx1">
                    <a:tint val="75000"/>
                  </a:schemeClr>
                </a:solidFill>
              </a:defRPr>
            </a:lvl2pPr>
            <a:lvl3pPr marL="1216899" indent="0">
              <a:buNone/>
              <a:defRPr sz="2129">
                <a:solidFill>
                  <a:schemeClr val="tx1">
                    <a:tint val="75000"/>
                  </a:schemeClr>
                </a:solidFill>
              </a:defRPr>
            </a:lvl3pPr>
            <a:lvl4pPr marL="1825348" indent="0">
              <a:buNone/>
              <a:defRPr sz="1863">
                <a:solidFill>
                  <a:schemeClr val="tx1">
                    <a:tint val="75000"/>
                  </a:schemeClr>
                </a:solidFill>
              </a:defRPr>
            </a:lvl4pPr>
            <a:lvl5pPr marL="2433798" indent="0">
              <a:buNone/>
              <a:defRPr sz="1863">
                <a:solidFill>
                  <a:schemeClr val="tx1">
                    <a:tint val="75000"/>
                  </a:schemeClr>
                </a:solidFill>
              </a:defRPr>
            </a:lvl5pPr>
            <a:lvl6pPr marL="3042247" indent="0">
              <a:buNone/>
              <a:defRPr sz="1863">
                <a:solidFill>
                  <a:schemeClr val="tx1">
                    <a:tint val="75000"/>
                  </a:schemeClr>
                </a:solidFill>
              </a:defRPr>
            </a:lvl6pPr>
            <a:lvl7pPr marL="3650698" indent="0">
              <a:buNone/>
              <a:defRPr sz="1863">
                <a:solidFill>
                  <a:schemeClr val="tx1">
                    <a:tint val="75000"/>
                  </a:schemeClr>
                </a:solidFill>
              </a:defRPr>
            </a:lvl7pPr>
            <a:lvl8pPr marL="4259147" indent="0">
              <a:buNone/>
              <a:defRPr sz="1863">
                <a:solidFill>
                  <a:schemeClr val="tx1">
                    <a:tint val="75000"/>
                  </a:schemeClr>
                </a:solidFill>
              </a:defRPr>
            </a:lvl8pPr>
            <a:lvl9pPr marL="4867597" indent="0">
              <a:buNone/>
              <a:defRPr sz="18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137A-C96D-4859-B220-D99CD37E62BD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7D988-245E-4475-AA4C-DD2A5FFBFB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923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8409" y="1600202"/>
            <a:ext cx="5374283" cy="4525963"/>
          </a:xfrm>
        </p:spPr>
        <p:txBody>
          <a:bodyPr/>
          <a:lstStyle>
            <a:lvl1pPr>
              <a:defRPr sz="3727"/>
            </a:lvl1pPr>
            <a:lvl2pPr>
              <a:defRPr sz="3193"/>
            </a:lvl2pPr>
            <a:lvl3pPr>
              <a:defRPr sz="2661"/>
            </a:lvl3pPr>
            <a:lvl4pPr>
              <a:defRPr sz="2396"/>
            </a:lvl4pPr>
            <a:lvl5pPr>
              <a:defRPr sz="2396"/>
            </a:lvl5pPr>
            <a:lvl6pPr>
              <a:defRPr sz="2396"/>
            </a:lvl6pPr>
            <a:lvl7pPr>
              <a:defRPr sz="2396"/>
            </a:lvl7pPr>
            <a:lvl8pPr>
              <a:defRPr sz="2396"/>
            </a:lvl8pPr>
            <a:lvl9pPr>
              <a:defRPr sz="239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85496" y="1600202"/>
            <a:ext cx="5374283" cy="4525963"/>
          </a:xfrm>
        </p:spPr>
        <p:txBody>
          <a:bodyPr/>
          <a:lstStyle>
            <a:lvl1pPr>
              <a:defRPr sz="3727"/>
            </a:lvl1pPr>
            <a:lvl2pPr>
              <a:defRPr sz="3193"/>
            </a:lvl2pPr>
            <a:lvl3pPr>
              <a:defRPr sz="2661"/>
            </a:lvl3pPr>
            <a:lvl4pPr>
              <a:defRPr sz="2396"/>
            </a:lvl4pPr>
            <a:lvl5pPr>
              <a:defRPr sz="2396"/>
            </a:lvl5pPr>
            <a:lvl6pPr>
              <a:defRPr sz="2396"/>
            </a:lvl6pPr>
            <a:lvl7pPr>
              <a:defRPr sz="2396"/>
            </a:lvl7pPr>
            <a:lvl8pPr>
              <a:defRPr sz="2396"/>
            </a:lvl8pPr>
            <a:lvl9pPr>
              <a:defRPr sz="239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137A-C96D-4859-B220-D99CD37E62BD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7D988-245E-4475-AA4C-DD2A5FFBFB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393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09" y="1535113"/>
            <a:ext cx="5376397" cy="639762"/>
          </a:xfrm>
        </p:spPr>
        <p:txBody>
          <a:bodyPr anchor="b"/>
          <a:lstStyle>
            <a:lvl1pPr marL="0" indent="0">
              <a:buNone/>
              <a:defRPr sz="3193" b="1"/>
            </a:lvl1pPr>
            <a:lvl2pPr marL="608449" indent="0">
              <a:buNone/>
              <a:defRPr sz="2661" b="1"/>
            </a:lvl2pPr>
            <a:lvl3pPr marL="1216899" indent="0">
              <a:buNone/>
              <a:defRPr sz="2396" b="1"/>
            </a:lvl3pPr>
            <a:lvl4pPr marL="1825348" indent="0">
              <a:buNone/>
              <a:defRPr sz="2129" b="1"/>
            </a:lvl4pPr>
            <a:lvl5pPr marL="2433798" indent="0">
              <a:buNone/>
              <a:defRPr sz="2129" b="1"/>
            </a:lvl5pPr>
            <a:lvl6pPr marL="3042247" indent="0">
              <a:buNone/>
              <a:defRPr sz="2129" b="1"/>
            </a:lvl6pPr>
            <a:lvl7pPr marL="3650698" indent="0">
              <a:buNone/>
              <a:defRPr sz="2129" b="1"/>
            </a:lvl7pPr>
            <a:lvl8pPr marL="4259147" indent="0">
              <a:buNone/>
              <a:defRPr sz="2129" b="1"/>
            </a:lvl8pPr>
            <a:lvl9pPr marL="4867597" indent="0">
              <a:buNone/>
              <a:defRPr sz="212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8409" y="2174875"/>
            <a:ext cx="5376397" cy="3951288"/>
          </a:xfrm>
        </p:spPr>
        <p:txBody>
          <a:bodyPr/>
          <a:lstStyle>
            <a:lvl1pPr>
              <a:defRPr sz="3193"/>
            </a:lvl1pPr>
            <a:lvl2pPr>
              <a:defRPr sz="2661"/>
            </a:lvl2pPr>
            <a:lvl3pPr>
              <a:defRPr sz="2396"/>
            </a:lvl3pPr>
            <a:lvl4pPr>
              <a:defRPr sz="2129"/>
            </a:lvl4pPr>
            <a:lvl5pPr>
              <a:defRPr sz="2129"/>
            </a:lvl5pPr>
            <a:lvl6pPr>
              <a:defRPr sz="2129"/>
            </a:lvl6pPr>
            <a:lvl7pPr>
              <a:defRPr sz="2129"/>
            </a:lvl7pPr>
            <a:lvl8pPr>
              <a:defRPr sz="2129"/>
            </a:lvl8pPr>
            <a:lvl9pPr>
              <a:defRPr sz="212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81271" y="1535113"/>
            <a:ext cx="5378508" cy="639762"/>
          </a:xfrm>
        </p:spPr>
        <p:txBody>
          <a:bodyPr anchor="b"/>
          <a:lstStyle>
            <a:lvl1pPr marL="0" indent="0">
              <a:buNone/>
              <a:defRPr sz="3193" b="1"/>
            </a:lvl1pPr>
            <a:lvl2pPr marL="608449" indent="0">
              <a:buNone/>
              <a:defRPr sz="2661" b="1"/>
            </a:lvl2pPr>
            <a:lvl3pPr marL="1216899" indent="0">
              <a:buNone/>
              <a:defRPr sz="2396" b="1"/>
            </a:lvl3pPr>
            <a:lvl4pPr marL="1825348" indent="0">
              <a:buNone/>
              <a:defRPr sz="2129" b="1"/>
            </a:lvl4pPr>
            <a:lvl5pPr marL="2433798" indent="0">
              <a:buNone/>
              <a:defRPr sz="2129" b="1"/>
            </a:lvl5pPr>
            <a:lvl6pPr marL="3042247" indent="0">
              <a:buNone/>
              <a:defRPr sz="2129" b="1"/>
            </a:lvl6pPr>
            <a:lvl7pPr marL="3650698" indent="0">
              <a:buNone/>
              <a:defRPr sz="2129" b="1"/>
            </a:lvl7pPr>
            <a:lvl8pPr marL="4259147" indent="0">
              <a:buNone/>
              <a:defRPr sz="2129" b="1"/>
            </a:lvl8pPr>
            <a:lvl9pPr marL="4867597" indent="0">
              <a:buNone/>
              <a:defRPr sz="212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81271" y="2174875"/>
            <a:ext cx="5378508" cy="3951288"/>
          </a:xfrm>
        </p:spPr>
        <p:txBody>
          <a:bodyPr/>
          <a:lstStyle>
            <a:lvl1pPr>
              <a:defRPr sz="3193"/>
            </a:lvl1pPr>
            <a:lvl2pPr>
              <a:defRPr sz="2661"/>
            </a:lvl2pPr>
            <a:lvl3pPr>
              <a:defRPr sz="2396"/>
            </a:lvl3pPr>
            <a:lvl4pPr>
              <a:defRPr sz="2129"/>
            </a:lvl4pPr>
            <a:lvl5pPr>
              <a:defRPr sz="2129"/>
            </a:lvl5pPr>
            <a:lvl6pPr>
              <a:defRPr sz="2129"/>
            </a:lvl6pPr>
            <a:lvl7pPr>
              <a:defRPr sz="2129"/>
            </a:lvl7pPr>
            <a:lvl8pPr>
              <a:defRPr sz="2129"/>
            </a:lvl8pPr>
            <a:lvl9pPr>
              <a:defRPr sz="212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137A-C96D-4859-B220-D99CD37E62BD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7D988-245E-4475-AA4C-DD2A5FFBFB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077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137A-C96D-4859-B220-D99CD37E62BD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7D988-245E-4475-AA4C-DD2A5FFBFB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911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137A-C96D-4859-B220-D99CD37E62BD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7D988-245E-4475-AA4C-DD2A5FFBFB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05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10" y="273050"/>
            <a:ext cx="4003250" cy="1162050"/>
          </a:xfrm>
        </p:spPr>
        <p:txBody>
          <a:bodyPr anchor="b"/>
          <a:lstStyle>
            <a:lvl1pPr algn="l">
              <a:defRPr sz="2661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57424" y="273052"/>
            <a:ext cx="6802356" cy="5853113"/>
          </a:xfrm>
        </p:spPr>
        <p:txBody>
          <a:bodyPr/>
          <a:lstStyle>
            <a:lvl1pPr>
              <a:defRPr sz="4259"/>
            </a:lvl1pPr>
            <a:lvl2pPr>
              <a:defRPr sz="3727"/>
            </a:lvl2pPr>
            <a:lvl3pPr>
              <a:defRPr sz="3193"/>
            </a:lvl3pPr>
            <a:lvl4pPr>
              <a:defRPr sz="2661"/>
            </a:lvl4pPr>
            <a:lvl5pPr>
              <a:defRPr sz="2661"/>
            </a:lvl5pPr>
            <a:lvl6pPr>
              <a:defRPr sz="2661"/>
            </a:lvl6pPr>
            <a:lvl7pPr>
              <a:defRPr sz="2661"/>
            </a:lvl7pPr>
            <a:lvl8pPr>
              <a:defRPr sz="2661"/>
            </a:lvl8pPr>
            <a:lvl9pPr>
              <a:defRPr sz="2661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410" y="1435102"/>
            <a:ext cx="4003250" cy="4691063"/>
          </a:xfrm>
        </p:spPr>
        <p:txBody>
          <a:bodyPr/>
          <a:lstStyle>
            <a:lvl1pPr marL="0" indent="0">
              <a:buNone/>
              <a:defRPr sz="1863"/>
            </a:lvl1pPr>
            <a:lvl2pPr marL="608449" indent="0">
              <a:buNone/>
              <a:defRPr sz="1597"/>
            </a:lvl2pPr>
            <a:lvl3pPr marL="1216899" indent="0">
              <a:buNone/>
              <a:defRPr sz="1331"/>
            </a:lvl3pPr>
            <a:lvl4pPr marL="1825348" indent="0">
              <a:buNone/>
              <a:defRPr sz="1197"/>
            </a:lvl4pPr>
            <a:lvl5pPr marL="2433798" indent="0">
              <a:buNone/>
              <a:defRPr sz="1197"/>
            </a:lvl5pPr>
            <a:lvl6pPr marL="3042247" indent="0">
              <a:buNone/>
              <a:defRPr sz="1197"/>
            </a:lvl6pPr>
            <a:lvl7pPr marL="3650698" indent="0">
              <a:buNone/>
              <a:defRPr sz="1197"/>
            </a:lvl7pPr>
            <a:lvl8pPr marL="4259147" indent="0">
              <a:buNone/>
              <a:defRPr sz="1197"/>
            </a:lvl8pPr>
            <a:lvl9pPr marL="4867597" indent="0">
              <a:buNone/>
              <a:defRPr sz="119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137A-C96D-4859-B220-D99CD37E62BD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7D988-245E-4475-AA4C-DD2A5FFBFB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121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5050" y="4800600"/>
            <a:ext cx="7300913" cy="566738"/>
          </a:xfrm>
        </p:spPr>
        <p:txBody>
          <a:bodyPr anchor="b"/>
          <a:lstStyle>
            <a:lvl1pPr algn="l">
              <a:defRPr sz="2661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5050" y="612775"/>
            <a:ext cx="7300913" cy="4114800"/>
          </a:xfrm>
        </p:spPr>
        <p:txBody>
          <a:bodyPr/>
          <a:lstStyle>
            <a:lvl1pPr marL="0" indent="0">
              <a:buNone/>
              <a:defRPr sz="4259"/>
            </a:lvl1pPr>
            <a:lvl2pPr marL="608449" indent="0">
              <a:buNone/>
              <a:defRPr sz="3727"/>
            </a:lvl2pPr>
            <a:lvl3pPr marL="1216899" indent="0">
              <a:buNone/>
              <a:defRPr sz="3193"/>
            </a:lvl3pPr>
            <a:lvl4pPr marL="1825348" indent="0">
              <a:buNone/>
              <a:defRPr sz="2661"/>
            </a:lvl4pPr>
            <a:lvl5pPr marL="2433798" indent="0">
              <a:buNone/>
              <a:defRPr sz="2661"/>
            </a:lvl5pPr>
            <a:lvl6pPr marL="3042247" indent="0">
              <a:buNone/>
              <a:defRPr sz="2661"/>
            </a:lvl6pPr>
            <a:lvl7pPr marL="3650698" indent="0">
              <a:buNone/>
              <a:defRPr sz="2661"/>
            </a:lvl7pPr>
            <a:lvl8pPr marL="4259147" indent="0">
              <a:buNone/>
              <a:defRPr sz="2661"/>
            </a:lvl8pPr>
            <a:lvl9pPr marL="4867597" indent="0">
              <a:buNone/>
              <a:defRPr sz="2661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5050" y="5367338"/>
            <a:ext cx="7300913" cy="804862"/>
          </a:xfrm>
        </p:spPr>
        <p:txBody>
          <a:bodyPr/>
          <a:lstStyle>
            <a:lvl1pPr marL="0" indent="0">
              <a:buNone/>
              <a:defRPr sz="1863"/>
            </a:lvl1pPr>
            <a:lvl2pPr marL="608449" indent="0">
              <a:buNone/>
              <a:defRPr sz="1597"/>
            </a:lvl2pPr>
            <a:lvl3pPr marL="1216899" indent="0">
              <a:buNone/>
              <a:defRPr sz="1331"/>
            </a:lvl3pPr>
            <a:lvl4pPr marL="1825348" indent="0">
              <a:buNone/>
              <a:defRPr sz="1197"/>
            </a:lvl4pPr>
            <a:lvl5pPr marL="2433798" indent="0">
              <a:buNone/>
              <a:defRPr sz="1197"/>
            </a:lvl5pPr>
            <a:lvl6pPr marL="3042247" indent="0">
              <a:buNone/>
              <a:defRPr sz="1197"/>
            </a:lvl6pPr>
            <a:lvl7pPr marL="3650698" indent="0">
              <a:buNone/>
              <a:defRPr sz="1197"/>
            </a:lvl7pPr>
            <a:lvl8pPr marL="4259147" indent="0">
              <a:buNone/>
              <a:defRPr sz="1197"/>
            </a:lvl8pPr>
            <a:lvl9pPr marL="4867597" indent="0">
              <a:buNone/>
              <a:defRPr sz="119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137A-C96D-4859-B220-D99CD37E62BD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7D988-245E-4475-AA4C-DD2A5FFBFB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07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11" y="274638"/>
            <a:ext cx="1095136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11" y="1600202"/>
            <a:ext cx="1095136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8410" y="6356352"/>
            <a:ext cx="28392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F137A-C96D-4859-B220-D99CD37E62BD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57464" y="6356352"/>
            <a:ext cx="38532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20535" y="6356352"/>
            <a:ext cx="28392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7D988-245E-4475-AA4C-DD2A5FFBFB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019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ctr" defTabSz="1216899" rtl="0" eaLnBrk="1" latinLnBrk="0" hangingPunct="1">
        <a:spcBef>
          <a:spcPct val="0"/>
        </a:spcBef>
        <a:buNone/>
        <a:defRPr sz="58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6337" indent="-456337" algn="l" defTabSz="1216899" rtl="0" eaLnBrk="1" latinLnBrk="0" hangingPunct="1">
        <a:spcBef>
          <a:spcPct val="20000"/>
        </a:spcBef>
        <a:buFont typeface="Arial" panose="020B0604020202020204" pitchFamily="34" charset="0"/>
        <a:buChar char="•"/>
        <a:defRPr sz="4259" kern="1200">
          <a:solidFill>
            <a:schemeClr val="tx1"/>
          </a:solidFill>
          <a:latin typeface="+mn-lt"/>
          <a:ea typeface="+mn-ea"/>
          <a:cs typeface="+mn-cs"/>
        </a:defRPr>
      </a:lvl1pPr>
      <a:lvl2pPr marL="988730" indent="-380281" algn="l" defTabSz="1216899" rtl="0" eaLnBrk="1" latinLnBrk="0" hangingPunct="1">
        <a:spcBef>
          <a:spcPct val="20000"/>
        </a:spcBef>
        <a:buFont typeface="Arial" panose="020B0604020202020204" pitchFamily="34" charset="0"/>
        <a:buChar char="–"/>
        <a:defRPr sz="3727" kern="1200">
          <a:solidFill>
            <a:schemeClr val="tx1"/>
          </a:solidFill>
          <a:latin typeface="+mn-lt"/>
          <a:ea typeface="+mn-ea"/>
          <a:cs typeface="+mn-cs"/>
        </a:defRPr>
      </a:lvl2pPr>
      <a:lvl3pPr marL="1521124" indent="-304225" algn="l" defTabSz="1216899" rtl="0" eaLnBrk="1" latinLnBrk="0" hangingPunct="1">
        <a:spcBef>
          <a:spcPct val="20000"/>
        </a:spcBef>
        <a:buFont typeface="Arial" panose="020B0604020202020204" pitchFamily="34" charset="0"/>
        <a:buChar char="•"/>
        <a:defRPr sz="3193" kern="1200">
          <a:solidFill>
            <a:schemeClr val="tx1"/>
          </a:solidFill>
          <a:latin typeface="+mn-lt"/>
          <a:ea typeface="+mn-ea"/>
          <a:cs typeface="+mn-cs"/>
        </a:defRPr>
      </a:lvl3pPr>
      <a:lvl4pPr marL="2129574" indent="-304225" algn="l" defTabSz="1216899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1" kern="1200">
          <a:solidFill>
            <a:schemeClr val="tx1"/>
          </a:solidFill>
          <a:latin typeface="+mn-lt"/>
          <a:ea typeface="+mn-ea"/>
          <a:cs typeface="+mn-cs"/>
        </a:defRPr>
      </a:lvl4pPr>
      <a:lvl5pPr marL="2738023" indent="-304225" algn="l" defTabSz="1216899" rtl="0" eaLnBrk="1" latinLnBrk="0" hangingPunct="1">
        <a:spcBef>
          <a:spcPct val="20000"/>
        </a:spcBef>
        <a:buFont typeface="Arial" panose="020B0604020202020204" pitchFamily="34" charset="0"/>
        <a:buChar char="»"/>
        <a:defRPr sz="2661" kern="1200">
          <a:solidFill>
            <a:schemeClr val="tx1"/>
          </a:solidFill>
          <a:latin typeface="+mn-lt"/>
          <a:ea typeface="+mn-ea"/>
          <a:cs typeface="+mn-cs"/>
        </a:defRPr>
      </a:lvl5pPr>
      <a:lvl6pPr marL="3346472" indent="-304225" algn="l" defTabSz="121689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1" kern="1200">
          <a:solidFill>
            <a:schemeClr val="tx1"/>
          </a:solidFill>
          <a:latin typeface="+mn-lt"/>
          <a:ea typeface="+mn-ea"/>
          <a:cs typeface="+mn-cs"/>
        </a:defRPr>
      </a:lvl6pPr>
      <a:lvl7pPr marL="3954922" indent="-304225" algn="l" defTabSz="121689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1" kern="1200">
          <a:solidFill>
            <a:schemeClr val="tx1"/>
          </a:solidFill>
          <a:latin typeface="+mn-lt"/>
          <a:ea typeface="+mn-ea"/>
          <a:cs typeface="+mn-cs"/>
        </a:defRPr>
      </a:lvl7pPr>
      <a:lvl8pPr marL="4563371" indent="-304225" algn="l" defTabSz="121689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1" kern="1200">
          <a:solidFill>
            <a:schemeClr val="tx1"/>
          </a:solidFill>
          <a:latin typeface="+mn-lt"/>
          <a:ea typeface="+mn-ea"/>
          <a:cs typeface="+mn-cs"/>
        </a:defRPr>
      </a:lvl8pPr>
      <a:lvl9pPr marL="5171821" indent="-304225" algn="l" defTabSz="121689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6899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1pPr>
      <a:lvl2pPr marL="608449" algn="l" defTabSz="1216899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2pPr>
      <a:lvl3pPr marL="1216899" algn="l" defTabSz="1216899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algn="l" defTabSz="1216899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4pPr>
      <a:lvl5pPr marL="2433798" algn="l" defTabSz="1216899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5pPr>
      <a:lvl6pPr marL="3042247" algn="l" defTabSz="1216899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6pPr>
      <a:lvl7pPr marL="3650698" algn="l" defTabSz="1216899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7pPr>
      <a:lvl8pPr marL="4259147" algn="l" defTabSz="1216899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8pPr>
      <a:lvl9pPr marL="4867597" algn="l" defTabSz="1216899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&#1063;&#1090;&#1086;%20&#1090;&#1072;&#1082;&#1086;&#1077;%20&#1086;&#1090;&#1074;&#1077;&#1090;&#1089;&#1090;&#1074;&#1077;&#1085;&#1085;&#1086;&#1077;%20&#1088;&#1086;&#1076;&#1080;&#1090;&#1077;&#1083;&#1100;&#1089;&#1090;&#1074;&#1086;.doc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678" y="0"/>
            <a:ext cx="9577064" cy="659735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3600" dirty="0">
                <a:solidFill>
                  <a:srgbClr val="002060"/>
                </a:solidFill>
              </a:rPr>
              <a:t>Педагогический совет </a:t>
            </a:r>
          </a:p>
          <a:p>
            <a:pPr algn="ctr"/>
            <a:r>
              <a:rPr lang="ru-RU" sz="3600" b="1" dirty="0">
                <a:solidFill>
                  <a:srgbClr val="002060"/>
                </a:solidFill>
              </a:rPr>
              <a:t>«Методы, технологии и инструменты формирования ответственного </a:t>
            </a:r>
            <a:r>
              <a:rPr lang="ru-RU" sz="3600" b="1">
                <a:solidFill>
                  <a:srgbClr val="002060"/>
                </a:solidFill>
              </a:rPr>
              <a:t>родительства </a:t>
            </a:r>
            <a:endParaRPr lang="ru-RU" sz="3600" b="1" smtClean="0">
              <a:solidFill>
                <a:srgbClr val="002060"/>
              </a:solidFill>
            </a:endParaRPr>
          </a:p>
          <a:p>
            <a:pPr algn="ctr"/>
            <a:r>
              <a:rPr lang="ru-RU" sz="3600" b="1" smtClean="0">
                <a:solidFill>
                  <a:srgbClr val="002060"/>
                </a:solidFill>
              </a:rPr>
              <a:t>в </a:t>
            </a:r>
            <a:r>
              <a:rPr lang="ru-RU" sz="3600" b="1" dirty="0">
                <a:solidFill>
                  <a:srgbClr val="002060"/>
                </a:solidFill>
              </a:rPr>
              <a:t>условиях освоения </a:t>
            </a:r>
            <a:endParaRPr lang="ru-RU" sz="36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и </a:t>
            </a:r>
            <a:r>
              <a:rPr lang="ru-RU" sz="3600" b="1" dirty="0">
                <a:solidFill>
                  <a:srgbClr val="002060"/>
                </a:solidFill>
              </a:rPr>
              <a:t>развития ЛРОС в детском саду»        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30 августа 2022г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  <a:p>
            <a:pPr algn="ctr"/>
            <a:endParaRPr lang="ru-RU" dirty="0" smtClean="0">
              <a:solidFill>
                <a:srgbClr val="002060"/>
              </a:solidFill>
            </a:endParaRPr>
          </a:p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46" y="188640"/>
            <a:ext cx="1889924" cy="1889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918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68188" cy="696677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ВОПРОС  2:</a:t>
            </a:r>
          </a:p>
          <a:p>
            <a:endParaRPr lang="ru-RU" sz="2800" b="1" u="sng" dirty="0">
              <a:solidFill>
                <a:srgbClr val="00206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800" b="1" u="sng" dirty="0" smtClean="0">
              <a:solidFill>
                <a:srgbClr val="00206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Представление </a:t>
            </a:r>
            <a:r>
              <a:rPr lang="ru-RU" sz="2400" b="1" dirty="0">
                <a:solidFill>
                  <a:srgbClr val="002060"/>
                </a:solidFill>
              </a:rPr>
              <a:t>аспекта формирования ответственного родительства как основополагающего в реализации стратегических идей детского сада «Ивушка» по созданию и развитию ЛРОС как среды возможностей для детей со всеми образовательными </a:t>
            </a:r>
            <a:r>
              <a:rPr lang="ru-RU" sz="2400" b="1" dirty="0" smtClean="0">
                <a:solidFill>
                  <a:srgbClr val="002060"/>
                </a:solidFill>
              </a:rPr>
              <a:t>потребностям</a:t>
            </a: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sz="2400" b="1" dirty="0">
              <a:solidFill>
                <a:srgbClr val="002060"/>
              </a:solidFill>
            </a:endParaRPr>
          </a:p>
          <a:p>
            <a:endParaRPr lang="ru-RU" sz="2400" b="1" dirty="0">
              <a:solidFill>
                <a:srgbClr val="002060"/>
              </a:solidFill>
            </a:endParaRPr>
          </a:p>
          <a:p>
            <a:pPr algn="r"/>
            <a:r>
              <a:rPr lang="ru-RU" sz="2000" b="1" dirty="0">
                <a:solidFill>
                  <a:srgbClr val="002060"/>
                </a:solidFill>
              </a:rPr>
              <a:t>2.1. Анализ результатов анкетирования педагогов и родителей    </a:t>
            </a:r>
            <a:r>
              <a:rPr lang="ru-RU" sz="2000" dirty="0">
                <a:solidFill>
                  <a:srgbClr val="002060"/>
                </a:solidFill>
              </a:rPr>
              <a:t>Новикова Ю.А., Веселова О.Ю.       </a:t>
            </a:r>
            <a:r>
              <a:rPr lang="ru-RU" sz="2000" dirty="0" smtClean="0">
                <a:solidFill>
                  <a:srgbClr val="002060"/>
                </a:solidFill>
              </a:rPr>
              <a:t>            </a:t>
            </a:r>
            <a:r>
              <a:rPr lang="ru-RU" sz="2000" b="1" dirty="0" smtClean="0">
                <a:solidFill>
                  <a:srgbClr val="FF0000"/>
                </a:solidFill>
              </a:rPr>
              <a:t>10 </a:t>
            </a:r>
            <a:r>
              <a:rPr lang="ru-RU" sz="2000" b="1" dirty="0">
                <a:solidFill>
                  <a:srgbClr val="FF0000"/>
                </a:solidFill>
              </a:rPr>
              <a:t>мин</a:t>
            </a:r>
            <a:r>
              <a:rPr lang="ru-RU" sz="2000" b="1" dirty="0" smtClean="0">
                <a:solidFill>
                  <a:srgbClr val="FF0000"/>
                </a:solidFill>
              </a:rPr>
              <a:t>.</a:t>
            </a:r>
          </a:p>
          <a:p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b="1" dirty="0">
                <a:solidFill>
                  <a:srgbClr val="002060"/>
                </a:solidFill>
              </a:rPr>
              <a:t>2.2. Представление опыта работы воспитателей по сотрудничеству семьей: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                                                                              </a:t>
            </a:r>
            <a:r>
              <a:rPr lang="ru-RU" sz="2000" dirty="0">
                <a:solidFill>
                  <a:srgbClr val="002060"/>
                </a:solidFill>
              </a:rPr>
              <a:t>Беспалова Т.Б. и </a:t>
            </a:r>
            <a:r>
              <a:rPr lang="ru-RU" sz="2000" dirty="0" err="1">
                <a:solidFill>
                  <a:srgbClr val="002060"/>
                </a:solidFill>
              </a:rPr>
              <a:t>Оралова</a:t>
            </a:r>
            <a:r>
              <a:rPr lang="ru-RU" sz="2000" dirty="0">
                <a:solidFill>
                  <a:srgbClr val="002060"/>
                </a:solidFill>
              </a:rPr>
              <a:t> М.Е.                </a:t>
            </a:r>
            <a:r>
              <a:rPr lang="ru-RU" sz="2000" dirty="0" smtClean="0">
                <a:solidFill>
                  <a:srgbClr val="002060"/>
                </a:solidFill>
              </a:rPr>
              <a:t>       </a:t>
            </a:r>
            <a:r>
              <a:rPr lang="ru-RU" sz="2000" b="1" dirty="0">
                <a:solidFill>
                  <a:srgbClr val="FF0000"/>
                </a:solidFill>
              </a:rPr>
              <a:t>7 + 7   = 14  мин.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706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618" y="13574"/>
            <a:ext cx="12042140" cy="679070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ВОПРОС  </a:t>
            </a:r>
            <a:r>
              <a:rPr lang="ru-RU" sz="2800" b="1" u="sng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2800" b="1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800" b="1" u="sng" dirty="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3.1. Работа в группах:  КОЛЛЕКТИВНОЕ ПРОЕКТИРОВАНИЕ </a:t>
            </a:r>
            <a:r>
              <a:rPr lang="ru-RU" sz="2800" b="1" dirty="0" smtClean="0">
                <a:solidFill>
                  <a:srgbClr val="FF0000"/>
                </a:solidFill>
              </a:rPr>
              <a:t>(30 мин.)</a:t>
            </a:r>
          </a:p>
          <a:p>
            <a:pPr algn="ctr"/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Главная идея коллективного проектирования:</a:t>
            </a:r>
          </a:p>
          <a:p>
            <a:endParaRPr lang="ru-RU" sz="2400" b="1" i="1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Все </a:t>
            </a:r>
            <a:r>
              <a:rPr lang="ru-RU" sz="2400" b="1" i="1" dirty="0">
                <a:solidFill>
                  <a:srgbClr val="002060"/>
                </a:solidFill>
              </a:rPr>
              <a:t>вместе </a:t>
            </a:r>
            <a:r>
              <a:rPr lang="ru-RU" sz="2400" b="1" i="1" dirty="0" smtClean="0">
                <a:solidFill>
                  <a:srgbClr val="002060"/>
                </a:solidFill>
              </a:rPr>
              <a:t>(педагоги и родители) проектируем</a:t>
            </a:r>
            <a:r>
              <a:rPr lang="ru-RU" sz="2400" b="1" i="1" dirty="0">
                <a:solidFill>
                  <a:srgbClr val="002060"/>
                </a:solidFill>
              </a:rPr>
              <a:t> и создаем ментальную модель формирования ответственного родительства.</a:t>
            </a:r>
          </a:p>
          <a:p>
            <a:pPr algn="ctr"/>
            <a:r>
              <a:rPr lang="ru-RU" sz="2400" b="1" i="1" dirty="0">
                <a:solidFill>
                  <a:srgbClr val="002060"/>
                </a:solidFill>
              </a:rPr>
              <a:t> </a:t>
            </a:r>
          </a:p>
          <a:p>
            <a:endParaRPr lang="ru-RU" sz="2400" b="1" i="1" dirty="0">
              <a:solidFill>
                <a:srgbClr val="002060"/>
              </a:solidFill>
            </a:endParaRPr>
          </a:p>
          <a:p>
            <a:endParaRPr lang="ru-RU" sz="2400" b="1" dirty="0">
              <a:solidFill>
                <a:srgbClr val="002060"/>
              </a:solidFill>
            </a:endParaRPr>
          </a:p>
          <a:p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     3.2 </a:t>
            </a:r>
            <a:r>
              <a:rPr lang="ru-RU" sz="2800" b="1" dirty="0">
                <a:solidFill>
                  <a:srgbClr val="002060"/>
                </a:solidFill>
              </a:rPr>
              <a:t>Представление </a:t>
            </a:r>
            <a:r>
              <a:rPr lang="ru-RU" sz="2800" b="1" dirty="0" smtClean="0">
                <a:solidFill>
                  <a:srgbClr val="002060"/>
                </a:solidFill>
              </a:rPr>
              <a:t>результатов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           работы </a:t>
            </a:r>
            <a:r>
              <a:rPr lang="ru-RU" sz="2800" b="1" dirty="0">
                <a:solidFill>
                  <a:srgbClr val="002060"/>
                </a:solidFill>
              </a:rPr>
              <a:t>групп                                                       </a:t>
            </a:r>
            <a:r>
              <a:rPr lang="ru-RU" sz="2800" b="1" dirty="0" smtClean="0">
                <a:solidFill>
                  <a:srgbClr val="002060"/>
                </a:solidFill>
              </a:rPr>
              <a:t>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4 </a:t>
            </a:r>
            <a:r>
              <a:rPr lang="ru-RU" sz="2400" b="1" dirty="0">
                <a:solidFill>
                  <a:srgbClr val="FF0000"/>
                </a:solidFill>
              </a:rPr>
              <a:t>+ 4 + 4 + 4  = 16  мин.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FF0000"/>
                </a:solidFill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998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618" y="13574"/>
            <a:ext cx="12042140" cy="701974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800" b="1" u="sng" dirty="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ВОПРОС  4:  </a:t>
            </a:r>
            <a:r>
              <a:rPr lang="ru-RU" sz="32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РАЗНОЕ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800" b="1" u="sng" dirty="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4. 1</a:t>
            </a:r>
            <a:r>
              <a:rPr lang="ru-RU" sz="2800" b="1" dirty="0">
                <a:solidFill>
                  <a:srgbClr val="002060"/>
                </a:solidFill>
              </a:rPr>
              <a:t>. Об итогах летней оздоровительной работы                             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                                                                       </a:t>
            </a:r>
            <a:r>
              <a:rPr lang="ru-RU" sz="2800" dirty="0" err="1">
                <a:solidFill>
                  <a:srgbClr val="002060"/>
                </a:solidFill>
              </a:rPr>
              <a:t>Царькова</a:t>
            </a:r>
            <a:r>
              <a:rPr lang="ru-RU" sz="2800" dirty="0">
                <a:solidFill>
                  <a:srgbClr val="002060"/>
                </a:solidFill>
              </a:rPr>
              <a:t> С.Г., Белозерова С.Н. </a:t>
            </a:r>
            <a:endParaRPr lang="ru-RU" sz="2800" dirty="0" smtClean="0">
              <a:solidFill>
                <a:srgbClr val="002060"/>
              </a:solidFill>
            </a:endParaRPr>
          </a:p>
          <a:p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4.2</a:t>
            </a:r>
            <a:r>
              <a:rPr lang="ru-RU" sz="2800" b="1" dirty="0">
                <a:solidFill>
                  <a:srgbClr val="002060"/>
                </a:solidFill>
              </a:rPr>
              <a:t>. О продолжении проекта «Пишем КНИГУ Памяти вместе!»        </a:t>
            </a:r>
            <a:endParaRPr lang="ru-RU" sz="2800" b="1" dirty="0">
              <a:solidFill>
                <a:srgbClr val="FF0000"/>
              </a:solidFill>
            </a:endParaRPr>
          </a:p>
          <a:p>
            <a:endParaRPr lang="ru-RU" sz="2800" b="1" dirty="0" smtClean="0">
              <a:solidFill>
                <a:srgbClr val="FF000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4.3</a:t>
            </a:r>
            <a:r>
              <a:rPr lang="ru-RU" sz="2800" b="1" dirty="0">
                <a:solidFill>
                  <a:srgbClr val="002060"/>
                </a:solidFill>
              </a:rPr>
              <a:t>. О подготовке конференции «Эврика» в апреле 2023 </a:t>
            </a:r>
            <a:r>
              <a:rPr lang="ru-RU" sz="2800" b="1" dirty="0" smtClean="0">
                <a:solidFill>
                  <a:srgbClr val="002060"/>
                </a:solidFill>
              </a:rPr>
              <a:t>г.</a:t>
            </a: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4.4. Об </a:t>
            </a:r>
            <a:r>
              <a:rPr lang="ru-RU" sz="2800" b="1" dirty="0">
                <a:solidFill>
                  <a:srgbClr val="002060"/>
                </a:solidFill>
              </a:rPr>
              <a:t>актуальных вопросах самообразования педагогов в условиях обновленной стратегии работы с родителями в детском саду </a:t>
            </a:r>
            <a:r>
              <a:rPr lang="ru-RU" sz="2800" b="1" dirty="0">
                <a:solidFill>
                  <a:srgbClr val="FF0000"/>
                </a:solidFill>
              </a:rPr>
              <a:t>   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endParaRPr lang="ru-RU" sz="2800" b="1" dirty="0">
              <a:solidFill>
                <a:srgbClr val="FF0000"/>
              </a:solidFill>
            </a:endParaRPr>
          </a:p>
          <a:p>
            <a:r>
              <a:rPr lang="ru-RU" sz="2800" b="1" dirty="0" smtClean="0">
                <a:solidFill>
                  <a:srgbClr val="FF0000"/>
                </a:solidFill>
              </a:rPr>
              <a:t>                                                                      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673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430" y="0"/>
            <a:ext cx="12060758" cy="779245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РЕФЛЕКСИЯ: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ПОЛУЧЕНЫ ЛИ ОТВЕТЫ НА ВОПРОСЫ ПЕДСОВЕТА: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Что такое ответственное </a:t>
            </a:r>
            <a:r>
              <a:rPr lang="ru-RU" sz="2000" b="1" dirty="0" err="1" smtClean="0">
                <a:solidFill>
                  <a:srgbClr val="002060"/>
                </a:solidFill>
              </a:rPr>
              <a:t>родительство</a:t>
            </a:r>
            <a:r>
              <a:rPr lang="ru-RU" sz="2000" b="1" dirty="0" smtClean="0">
                <a:solidFill>
                  <a:srgbClr val="002060"/>
                </a:solidFill>
              </a:rPr>
              <a:t>?</a:t>
            </a:r>
            <a:endParaRPr lang="ru-RU" sz="2000" b="1" dirty="0">
              <a:solidFill>
                <a:srgbClr val="002060"/>
              </a:solidFill>
            </a:endParaRP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 </a:t>
            </a:r>
            <a:r>
              <a:rPr lang="ru-RU" sz="2000" b="1" dirty="0" smtClean="0">
                <a:solidFill>
                  <a:srgbClr val="002060"/>
                </a:solidFill>
              </a:rPr>
              <a:t>Что нужно для того, чтобы возникла ситуация </a:t>
            </a:r>
            <a:r>
              <a:rPr lang="ru-RU" sz="2000" b="1" dirty="0" err="1" smtClean="0">
                <a:solidFill>
                  <a:srgbClr val="002060"/>
                </a:solidFill>
              </a:rPr>
              <a:t>взаимозаинтересованного</a:t>
            </a:r>
            <a:r>
              <a:rPr lang="ru-RU" sz="2000" b="1" dirty="0" smtClean="0">
                <a:solidFill>
                  <a:srgbClr val="002060"/>
                </a:solidFill>
              </a:rPr>
              <a:t> сотрудничества педагогов и семьи в детском саду?</a:t>
            </a:r>
            <a:endParaRPr lang="ru-RU" sz="2000" b="1" dirty="0">
              <a:solidFill>
                <a:srgbClr val="002060"/>
              </a:solidFill>
            </a:endParaRP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Почему некоторые </a:t>
            </a:r>
            <a:r>
              <a:rPr lang="ru-RU" sz="2000" b="1" dirty="0" smtClean="0">
                <a:solidFill>
                  <a:srgbClr val="002060"/>
                </a:solidFill>
              </a:rPr>
              <a:t>формы работы педагогов с семьей «не срабатывают»? Какие аспекты нужно учитывать сегодня в работе с семьей?</a:t>
            </a:r>
            <a:endParaRPr lang="ru-RU" sz="2000" b="1" dirty="0">
              <a:solidFill>
                <a:srgbClr val="002060"/>
              </a:solidFill>
            </a:endParaRP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Какие формы сотрудничества детского сада и семьи делают его живым </a:t>
            </a:r>
            <a:r>
              <a:rPr lang="ru-RU" sz="2000" b="1" dirty="0">
                <a:solidFill>
                  <a:srgbClr val="002060"/>
                </a:solidFill>
              </a:rPr>
              <a:t>и активным</a:t>
            </a:r>
            <a:r>
              <a:rPr lang="ru-RU" sz="2000" b="1" dirty="0" smtClean="0">
                <a:solidFill>
                  <a:srgbClr val="002060"/>
                </a:solidFill>
              </a:rPr>
              <a:t>? Что нужно изменить обеим сторонам в этом направлении?</a:t>
            </a:r>
            <a:endParaRPr lang="ru-RU" sz="2000" b="1" dirty="0">
              <a:solidFill>
                <a:srgbClr val="002060"/>
              </a:solidFill>
            </a:endParaRP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Какие проблемы нужно преодолеть, чтобы </a:t>
            </a:r>
            <a:r>
              <a:rPr lang="ru-RU" sz="2000" b="1" dirty="0" smtClean="0">
                <a:solidFill>
                  <a:srgbClr val="002060"/>
                </a:solidFill>
              </a:rPr>
              <a:t>родительские сообщества в группах детского сада стало активным и действенным? В чем могут помочь воспитатели?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Каковы основные точки опоры </a:t>
            </a:r>
            <a:r>
              <a:rPr lang="ru-RU" sz="2000" b="1" dirty="0">
                <a:solidFill>
                  <a:srgbClr val="002060"/>
                </a:solidFill>
              </a:rPr>
              <a:t>педагогов </a:t>
            </a:r>
            <a:r>
              <a:rPr lang="ru-RU" sz="2000" b="1" dirty="0" smtClean="0">
                <a:solidFill>
                  <a:srgbClr val="002060"/>
                </a:solidFill>
              </a:rPr>
              <a:t>детского </a:t>
            </a:r>
            <a:r>
              <a:rPr lang="ru-RU" sz="2000" b="1" dirty="0">
                <a:solidFill>
                  <a:srgbClr val="002060"/>
                </a:solidFill>
              </a:rPr>
              <a:t>сада </a:t>
            </a:r>
            <a:r>
              <a:rPr lang="ru-RU" sz="2000" b="1" dirty="0" smtClean="0">
                <a:solidFill>
                  <a:srgbClr val="002060"/>
                </a:solidFill>
              </a:rPr>
              <a:t>во взаимодействии и сотрудничестве с современными родителями</a:t>
            </a:r>
          </a:p>
          <a:p>
            <a:pPr lvl="0">
              <a:spcAft>
                <a:spcPts val="1200"/>
              </a:spcAft>
            </a:pPr>
            <a:r>
              <a:rPr lang="ru-RU" sz="2000" b="1" dirty="0" smtClean="0">
                <a:solidFill>
                  <a:srgbClr val="002060"/>
                </a:solidFill>
              </a:rPr>
              <a:t>И наконец,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Достижение целевых показателей Программы развития и Проекта по созданию в детском саду личностно-развивающей образовательной среды (ЛРОС) и комфортных условия воспитания и образования детей – </a:t>
            </a:r>
          </a:p>
          <a:p>
            <a:pPr lvl="0">
              <a:spcAft>
                <a:spcPts val="1200"/>
              </a:spcAft>
            </a:pPr>
            <a:r>
              <a:rPr lang="ru-RU" sz="2000" b="1" dirty="0" smtClean="0">
                <a:solidFill>
                  <a:srgbClr val="FF0000"/>
                </a:solidFill>
              </a:rPr>
              <a:t>                    это дело только педагогического коллектива или и родителей тоже?</a:t>
            </a:r>
            <a:endParaRPr lang="ru-RU" sz="16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964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430" y="0"/>
            <a:ext cx="11953328" cy="638495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endParaRPr lang="ru-RU" sz="1600" b="1" dirty="0" smtClean="0"/>
          </a:p>
          <a:p>
            <a:endParaRPr lang="ru-RU" sz="1600" b="1" dirty="0"/>
          </a:p>
          <a:p>
            <a:endParaRPr lang="ru-RU" sz="1600" b="1" dirty="0" smtClean="0"/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Основы благополучной счастливой семьи и благополучного счастливого ребенка</a:t>
            </a:r>
          </a:p>
          <a:p>
            <a:endParaRPr lang="ru-RU" sz="1600" b="1" dirty="0" smtClean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0070C0"/>
                </a:solidFill>
              </a:rPr>
              <a:t>Прочная, дружная семья,</a:t>
            </a:r>
            <a:r>
              <a:rPr lang="ru-RU" sz="1600" dirty="0" smtClean="0">
                <a:solidFill>
                  <a:srgbClr val="0070C0"/>
                </a:solidFill>
              </a:rPr>
              <a:t> воспитывающая детей на основе преемственности поколений.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0070C0"/>
                </a:solidFill>
              </a:rPr>
              <a:t>Духовно-нравственное благополучие.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0070C0"/>
                </a:solidFill>
              </a:rPr>
              <a:t>Внимательное отношение к состоянию здоровья членов семьи</a:t>
            </a:r>
            <a:r>
              <a:rPr lang="ru-RU" sz="1600" dirty="0" smtClean="0">
                <a:solidFill>
                  <a:srgbClr val="0070C0"/>
                </a:solidFill>
              </a:rPr>
              <a:t>. </a:t>
            </a:r>
          </a:p>
          <a:p>
            <a:r>
              <a:rPr lang="ru-RU" sz="1600" dirty="0" smtClean="0">
                <a:solidFill>
                  <a:srgbClr val="0070C0"/>
                </a:solidFill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0070C0"/>
                </a:solidFill>
              </a:rPr>
              <a:t>Социально-бытовое благополучие, материальное благополучие.</a:t>
            </a:r>
            <a:r>
              <a:rPr lang="ru-RU" sz="1600" dirty="0" smtClean="0">
                <a:solidFill>
                  <a:srgbClr val="0070C0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0070C0"/>
                </a:solidFill>
              </a:rPr>
              <a:t>Отсутствие хронических семейных конфликтов</a:t>
            </a:r>
            <a:r>
              <a:rPr lang="ru-RU" sz="1600" dirty="0" smtClean="0">
                <a:solidFill>
                  <a:srgbClr val="0070C0"/>
                </a:solidFill>
              </a:rPr>
              <a:t> – между родителями и ребенком, в супружеской подсистеме, между поколениями – с бабушками и дедушками.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0070C0"/>
                </a:solidFill>
              </a:rPr>
              <a:t>Единый подход к воспитанию ребенка со стороны обоих родителей</a:t>
            </a:r>
            <a:r>
              <a:rPr lang="ru-RU" sz="1600" dirty="0" smtClean="0">
                <a:solidFill>
                  <a:srgbClr val="0070C0"/>
                </a:solidFill>
              </a:rPr>
              <a:t>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578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>
            <a:spLocks noChangeArrowheads="1"/>
          </p:cNvSpPr>
          <p:nvPr/>
        </p:nvSpPr>
        <p:spPr bwMode="auto">
          <a:xfrm>
            <a:off x="0" y="38734"/>
            <a:ext cx="12238610" cy="116390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ts val="1331"/>
              </a:spcBef>
              <a:buClr>
                <a:srgbClr val="F69200"/>
              </a:buClr>
              <a:buSzPct val="100000"/>
            </a:pPr>
            <a:r>
              <a:rPr lang="ru-RU" altLang="ru-RU" sz="3600" b="1" cap="all" dirty="0" smtClean="0">
                <a:solidFill>
                  <a:srgbClr val="C00000"/>
                </a:solidFill>
                <a:latin typeface="Fedra Sans Pro Book" panose="020B0504040000020004" pitchFamily="34" charset="0"/>
                <a:ea typeface="Fedra Sans Pro Light" charset="0"/>
              </a:rPr>
              <a:t>ПРОЕКТ Решения педагогического совета</a:t>
            </a:r>
          </a:p>
          <a:p>
            <a:pPr algn="ctr">
              <a:lnSpc>
                <a:spcPct val="90000"/>
              </a:lnSpc>
              <a:spcBef>
                <a:spcPts val="1331"/>
              </a:spcBef>
              <a:buClr>
                <a:srgbClr val="F69200"/>
              </a:buClr>
              <a:buSzPct val="100000"/>
            </a:pPr>
            <a:endParaRPr lang="ru-RU" altLang="ru-RU" sz="3600" b="1" cap="all" dirty="0">
              <a:solidFill>
                <a:srgbClr val="C00000"/>
              </a:solidFill>
              <a:latin typeface="Fedra Sans Pro Book" panose="020B0504040000020004" pitchFamily="34" charset="0"/>
              <a:ea typeface="Fedra Sans Pro Light" charset="0"/>
            </a:endParaRPr>
          </a:p>
        </p:txBody>
      </p:sp>
      <p:sp>
        <p:nvSpPr>
          <p:cNvPr id="3" name="Shape 485"/>
          <p:cNvSpPr>
            <a:spLocks noChangeArrowheads="1"/>
          </p:cNvSpPr>
          <p:nvPr/>
        </p:nvSpPr>
        <p:spPr bwMode="auto">
          <a:xfrm>
            <a:off x="0" y="620688"/>
            <a:ext cx="12168188" cy="72008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>
            <a:noFill/>
            <a:miter lim="400000"/>
            <a:headEnd/>
            <a:tailEnd/>
          </a:ln>
        </p:spPr>
        <p:txBody>
          <a:bodyPr lIns="0" tIns="60831" rIns="0" bIns="60831"/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ru-RU" sz="2200" b="1" dirty="0" smtClean="0">
                <a:solidFill>
                  <a:srgbClr val="0070C0"/>
                </a:solidFill>
              </a:rPr>
              <a:t>Работу </a:t>
            </a:r>
            <a:r>
              <a:rPr lang="ru-RU" sz="2200" b="1" dirty="0">
                <a:solidFill>
                  <a:srgbClr val="0070C0"/>
                </a:solidFill>
              </a:rPr>
              <a:t>с семьей и родителями </a:t>
            </a:r>
            <a:r>
              <a:rPr lang="ru-RU" sz="2200" b="1" dirty="0" smtClean="0">
                <a:solidFill>
                  <a:srgbClr val="0070C0"/>
                </a:solidFill>
              </a:rPr>
              <a:t>и </a:t>
            </a:r>
            <a:r>
              <a:rPr lang="ru-RU" sz="2200" b="1" dirty="0" err="1" smtClean="0">
                <a:solidFill>
                  <a:srgbClr val="0070C0"/>
                </a:solidFill>
              </a:rPr>
              <a:t>инновационый</a:t>
            </a:r>
            <a:r>
              <a:rPr lang="ru-RU" sz="2200" b="1" dirty="0" smtClean="0">
                <a:solidFill>
                  <a:srgbClr val="0070C0"/>
                </a:solidFill>
              </a:rPr>
              <a:t> проект по формированию ответственного </a:t>
            </a:r>
            <a:r>
              <a:rPr lang="ru-RU" sz="2200" b="1" dirty="0" err="1" smtClean="0">
                <a:solidFill>
                  <a:srgbClr val="0070C0"/>
                </a:solidFill>
              </a:rPr>
              <a:t>родительства</a:t>
            </a:r>
            <a:r>
              <a:rPr lang="ru-RU" sz="2200" b="1" dirty="0" smtClean="0">
                <a:solidFill>
                  <a:srgbClr val="0070C0"/>
                </a:solidFill>
              </a:rPr>
              <a:t> обозначить </a:t>
            </a:r>
            <a:r>
              <a:rPr lang="ru-RU" sz="2200" b="1" dirty="0">
                <a:solidFill>
                  <a:srgbClr val="0070C0"/>
                </a:solidFill>
              </a:rPr>
              <a:t>как приоритетное направление </a:t>
            </a:r>
            <a:r>
              <a:rPr lang="ru-RU" sz="2200" b="1" dirty="0" smtClean="0">
                <a:solidFill>
                  <a:srgbClr val="0070C0"/>
                </a:solidFill>
              </a:rPr>
              <a:t>детского сада на 2022-2023 учебный год и 2023 календарный год </a:t>
            </a:r>
            <a:endParaRPr lang="ru-RU" sz="2200" b="1" dirty="0">
              <a:solidFill>
                <a:srgbClr val="0070C0"/>
              </a:solidFill>
            </a:endParaRP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ru-RU" sz="2200" b="1" dirty="0" smtClean="0">
                <a:solidFill>
                  <a:srgbClr val="0070C0"/>
                </a:solidFill>
              </a:rPr>
              <a:t>Разработать </a:t>
            </a:r>
            <a:r>
              <a:rPr lang="ru-RU" sz="2200" b="1" dirty="0" smtClean="0">
                <a:solidFill>
                  <a:srgbClr val="0070C0"/>
                </a:solidFill>
              </a:rPr>
              <a:t>дорожную карту </a:t>
            </a:r>
            <a:r>
              <a:rPr lang="ru-RU" sz="2200" b="1" dirty="0" smtClean="0">
                <a:solidFill>
                  <a:srgbClr val="0070C0"/>
                </a:solidFill>
              </a:rPr>
              <a:t>проекта </a:t>
            </a:r>
            <a:r>
              <a:rPr lang="ru-RU" sz="2200" b="1" i="1" u="sng" dirty="0" smtClean="0">
                <a:solidFill>
                  <a:srgbClr val="0070C0"/>
                </a:solidFill>
              </a:rPr>
              <a:t>к 10 сентября 2022 </a:t>
            </a:r>
            <a:r>
              <a:rPr lang="ru-RU" sz="2200" b="1" i="1" u="sng" dirty="0">
                <a:solidFill>
                  <a:srgbClr val="0070C0"/>
                </a:solidFill>
              </a:rPr>
              <a:t>г. (отв. Константинова В.Г</a:t>
            </a:r>
            <a:r>
              <a:rPr lang="ru-RU" sz="2200" b="1" i="1" u="sng" dirty="0" smtClean="0">
                <a:solidFill>
                  <a:srgbClr val="0070C0"/>
                </a:solidFill>
              </a:rPr>
              <a:t>. и члены Методического совета)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ru-RU" sz="2200" b="1" dirty="0" smtClean="0">
                <a:solidFill>
                  <a:srgbClr val="0070C0"/>
                </a:solidFill>
              </a:rPr>
              <a:t>Педагогический совет считает, что достижимость целевых ориентиров реализации стратегии детского сада возможна при условии реализации принципа мотивации и вовлеченности педагогического коллектива и трансляции идей детского сада и мотивирующих факторов на родительское сообщество. В связи с этим, рекомендовать использовать активные формы работы с родителями всем воспитателям групп в качестве обязательного аспекта профессиональной деятельности. В годовом отчете за 2022 -2023 учебный год отразить эту работу в отдельном разделе отчета. </a:t>
            </a:r>
            <a:r>
              <a:rPr lang="ru-RU" sz="2200" b="1" i="1" u="sng" dirty="0">
                <a:solidFill>
                  <a:srgbClr val="0070C0"/>
                </a:solidFill>
              </a:rPr>
              <a:t>(Отв. </a:t>
            </a:r>
            <a:r>
              <a:rPr lang="ru-RU" sz="2200" b="1" i="1" u="sng" dirty="0" err="1">
                <a:solidFill>
                  <a:srgbClr val="0070C0"/>
                </a:solidFill>
              </a:rPr>
              <a:t>Царькова</a:t>
            </a:r>
            <a:r>
              <a:rPr lang="ru-RU" sz="2200" b="1" i="1" u="sng" dirty="0">
                <a:solidFill>
                  <a:srgbClr val="0070C0"/>
                </a:solidFill>
              </a:rPr>
              <a:t> С.Г</a:t>
            </a:r>
            <a:r>
              <a:rPr lang="ru-RU" sz="2200" b="1" i="1" u="sng" dirty="0" smtClean="0">
                <a:solidFill>
                  <a:srgbClr val="0070C0"/>
                </a:solidFill>
              </a:rPr>
              <a:t>.)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ru-RU" sz="2200" b="1" i="1" u="sng" dirty="0" smtClean="0">
                <a:solidFill>
                  <a:srgbClr val="0070C0"/>
                </a:solidFill>
              </a:rPr>
              <a:t>Начать подготовку по заполнению заявки на ФИП «</a:t>
            </a:r>
            <a:r>
              <a:rPr lang="ru-RU" sz="2200" b="1" i="1" u="sng" dirty="0">
                <a:solidFill>
                  <a:srgbClr val="0070C0"/>
                </a:solidFill>
              </a:rPr>
              <a:t>Система поддержки социального и воспитательного потенциала семьи в инклюзивном детском саду как инструмент формирования ответственного </a:t>
            </a:r>
            <a:r>
              <a:rPr lang="ru-RU" sz="2200" b="1" i="1" u="sng" dirty="0" err="1" smtClean="0">
                <a:solidFill>
                  <a:srgbClr val="0070C0"/>
                </a:solidFill>
              </a:rPr>
              <a:t>родительства</a:t>
            </a:r>
            <a:r>
              <a:rPr lang="ru-RU" sz="2200" b="1" i="1" u="sng" dirty="0" smtClean="0">
                <a:solidFill>
                  <a:srgbClr val="0070C0"/>
                </a:solidFill>
              </a:rPr>
              <a:t>»</a:t>
            </a:r>
            <a:endParaRPr lang="ru-RU" sz="2200" b="1" i="1" u="sng" dirty="0">
              <a:solidFill>
                <a:srgbClr val="0070C0"/>
              </a:solidFill>
            </a:endParaRP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ru-RU" sz="2200" b="1" dirty="0" smtClean="0">
                <a:solidFill>
                  <a:srgbClr val="0070C0"/>
                </a:solidFill>
              </a:rPr>
              <a:t>Все </a:t>
            </a:r>
            <a:r>
              <a:rPr lang="ru-RU" sz="2200" b="1" dirty="0">
                <a:solidFill>
                  <a:srgbClr val="0070C0"/>
                </a:solidFill>
              </a:rPr>
              <a:t>темы по самообразованию педагогов спланировать с учетом </a:t>
            </a:r>
            <a:r>
              <a:rPr lang="ru-RU" sz="2200" b="1" dirty="0" smtClean="0">
                <a:solidFill>
                  <a:srgbClr val="0070C0"/>
                </a:solidFill>
              </a:rPr>
              <a:t>усиления аспекта </a:t>
            </a:r>
            <a:r>
              <a:rPr lang="ru-RU" sz="2200" b="1" dirty="0">
                <a:solidFill>
                  <a:srgbClr val="0070C0"/>
                </a:solidFill>
              </a:rPr>
              <a:t>работы с родителями и семьей </a:t>
            </a:r>
            <a:r>
              <a:rPr lang="ru-RU" sz="2200" b="1" dirty="0" smtClean="0">
                <a:solidFill>
                  <a:srgbClr val="0070C0"/>
                </a:solidFill>
              </a:rPr>
              <a:t>дошкольников. Утвердить темы по самообразованию педагогов </a:t>
            </a:r>
            <a:r>
              <a:rPr lang="ru-RU" sz="2200" b="1" i="1" u="sng" dirty="0">
                <a:solidFill>
                  <a:srgbClr val="0070C0"/>
                </a:solidFill>
              </a:rPr>
              <a:t>к 10 сентября 2022 г. (отв. Константинова В.Г</a:t>
            </a:r>
            <a:r>
              <a:rPr lang="ru-RU" sz="2200" b="1" i="1" u="sng" dirty="0" smtClean="0">
                <a:solidFill>
                  <a:srgbClr val="0070C0"/>
                </a:solidFill>
              </a:rPr>
              <a:t>. )</a:t>
            </a:r>
            <a:endParaRPr lang="ru-RU" sz="2200" b="1" i="1" u="sng" dirty="0">
              <a:solidFill>
                <a:srgbClr val="0070C0"/>
              </a:solidFill>
            </a:endParaRPr>
          </a:p>
          <a:p>
            <a:pPr marL="457200" lvl="0" indent="-457200">
              <a:spcBef>
                <a:spcPts val="1200"/>
              </a:spcBef>
              <a:buFont typeface="+mj-lt"/>
              <a:buAutoNum type="arabicPeriod"/>
            </a:pPr>
            <a:endParaRPr lang="ru-RU" sz="2000" dirty="0" smtClean="0">
              <a:solidFill>
                <a:srgbClr val="002060"/>
              </a:solidFill>
            </a:endParaRPr>
          </a:p>
          <a:p>
            <a:endParaRPr lang="ru-RU" sz="2000" dirty="0">
              <a:solidFill>
                <a:srgbClr val="002060"/>
              </a:solidFill>
            </a:endParaRPr>
          </a:p>
          <a:p>
            <a:r>
              <a:rPr lang="ru-RU" sz="2000" b="1" dirty="0">
                <a:solidFill>
                  <a:srgbClr val="002060"/>
                </a:solidFill>
              </a:rPr>
              <a:t> </a:t>
            </a:r>
            <a:endParaRPr lang="ru-RU" sz="2000" dirty="0">
              <a:solidFill>
                <a:srgbClr val="002060"/>
              </a:solidFill>
            </a:endParaRPr>
          </a:p>
          <a:p>
            <a:r>
              <a:rPr lang="ru-RU" sz="2000" b="1" dirty="0"/>
              <a:t> </a:t>
            </a:r>
            <a:endParaRPr lang="ru-RU" sz="2000" dirty="0"/>
          </a:p>
          <a:p>
            <a:r>
              <a:rPr lang="ru-RU" sz="2000" b="1" dirty="0"/>
              <a:t> </a:t>
            </a:r>
            <a:endParaRPr lang="ru-RU" sz="2000" dirty="0"/>
          </a:p>
          <a:p>
            <a:r>
              <a:rPr lang="ru-RU" sz="2000" b="1" dirty="0"/>
              <a:t> </a:t>
            </a:r>
            <a:endParaRPr lang="ru-RU" sz="2000" dirty="0"/>
          </a:p>
          <a:p>
            <a:r>
              <a:rPr lang="ru-RU" sz="2000" b="1" dirty="0"/>
              <a:t> </a:t>
            </a:r>
            <a:endParaRPr lang="ru-RU" sz="2000" dirty="0"/>
          </a:p>
          <a:p>
            <a:r>
              <a:rPr lang="ru-RU" sz="2000" b="1" dirty="0"/>
              <a:t> </a:t>
            </a:r>
            <a:endParaRPr lang="ru-RU" sz="2000" dirty="0"/>
          </a:p>
          <a:p>
            <a:r>
              <a:rPr lang="ru-RU" b="1" dirty="0"/>
              <a:t> </a:t>
            </a:r>
            <a:endParaRPr lang="ru-RU" dirty="0"/>
          </a:p>
          <a:p>
            <a:pPr marL="456265" indent="-456265">
              <a:lnSpc>
                <a:spcPct val="90000"/>
              </a:lnSpc>
              <a:spcBef>
                <a:spcPts val="799"/>
              </a:spcBef>
              <a:buClr>
                <a:srgbClr val="F69200"/>
              </a:buClr>
              <a:buSzPct val="100000"/>
              <a:buFont typeface="Arial" panose="020B0604020202020204" pitchFamily="34" charset="0"/>
              <a:buChar char="•"/>
            </a:pPr>
            <a:endParaRPr lang="ru-RU" altLang="ru-RU" sz="2400" b="1" dirty="0" smtClean="0">
              <a:latin typeface="Fedra Sans Pro Light" panose="020B0303040000020004" pitchFamily="34" charset="0"/>
              <a:ea typeface="Fedra Sans Pro Light" panose="020B0303040000020004" pitchFamily="34" charset="0"/>
              <a:cs typeface="Fedra Sans Pro Light"/>
            </a:endParaRPr>
          </a:p>
          <a:p>
            <a:pPr marL="456265" indent="-456265">
              <a:lnSpc>
                <a:spcPct val="90000"/>
              </a:lnSpc>
              <a:spcBef>
                <a:spcPts val="799"/>
              </a:spcBef>
              <a:buClr>
                <a:srgbClr val="F69200"/>
              </a:buClr>
              <a:buSzPct val="100000"/>
              <a:buFont typeface="Arial" panose="020B0604020202020204" pitchFamily="34" charset="0"/>
              <a:buChar char="•"/>
            </a:pPr>
            <a:endParaRPr lang="ru-RU" altLang="ru-RU" sz="2400" b="1" dirty="0" smtClean="0">
              <a:latin typeface="Fedra Sans Pro Light" panose="020B0303040000020004" pitchFamily="34" charset="0"/>
              <a:ea typeface="Fedra Sans Pro Light" panose="020B0303040000020004" pitchFamily="34" charset="0"/>
              <a:cs typeface="Fedra Sans Pro Light"/>
            </a:endParaRPr>
          </a:p>
          <a:p>
            <a:pPr algn="r">
              <a:lnSpc>
                <a:spcPct val="90000"/>
              </a:lnSpc>
              <a:spcBef>
                <a:spcPts val="799"/>
              </a:spcBef>
              <a:buClr>
                <a:srgbClr val="F69200"/>
              </a:buClr>
              <a:buSzPct val="100000"/>
            </a:pPr>
            <a:r>
              <a:rPr lang="ru-RU" altLang="ru-RU" sz="2400" b="1" dirty="0" smtClean="0">
                <a:latin typeface="Fedra Sans Pro Light" panose="020B0303040000020004" pitchFamily="34" charset="0"/>
                <a:ea typeface="Fedra Sans Pro Light" panose="020B0303040000020004" pitchFamily="34" charset="0"/>
                <a:cs typeface="Fedra Sans Pro Light"/>
              </a:rPr>
              <a:t>        </a:t>
            </a:r>
            <a:endParaRPr lang="ru-RU" altLang="ru-RU" sz="2000" b="1" dirty="0">
              <a:latin typeface="Fedra Sans Pro Light" panose="020B0303040000020004" pitchFamily="34" charset="0"/>
              <a:ea typeface="Fedra Sans Pro Light" panose="020B0303040000020004" pitchFamily="34" charset="0"/>
              <a:cs typeface="Fedra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388012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>
            <a:spLocks noChangeArrowheads="1"/>
          </p:cNvSpPr>
          <p:nvPr/>
        </p:nvSpPr>
        <p:spPr bwMode="auto">
          <a:xfrm>
            <a:off x="-36906" y="38734"/>
            <a:ext cx="12238610" cy="116390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ts val="1331"/>
              </a:spcBef>
              <a:buClr>
                <a:srgbClr val="F69200"/>
              </a:buClr>
              <a:buSzPct val="100000"/>
            </a:pPr>
            <a:r>
              <a:rPr lang="ru-RU" altLang="ru-RU" sz="3600" b="1" cap="all" dirty="0" smtClean="0">
                <a:solidFill>
                  <a:srgbClr val="C00000"/>
                </a:solidFill>
                <a:latin typeface="Fedra Sans Pro Book" panose="020B0504040000020004" pitchFamily="34" charset="0"/>
                <a:ea typeface="Fedra Sans Pro Light" charset="0"/>
              </a:rPr>
              <a:t>ПРОЕКТ Решения педагогического совета</a:t>
            </a:r>
          </a:p>
          <a:p>
            <a:pPr algn="ctr">
              <a:lnSpc>
                <a:spcPct val="90000"/>
              </a:lnSpc>
              <a:spcBef>
                <a:spcPts val="1331"/>
              </a:spcBef>
              <a:buClr>
                <a:srgbClr val="F69200"/>
              </a:buClr>
              <a:buSzPct val="100000"/>
            </a:pPr>
            <a:endParaRPr lang="ru-RU" altLang="ru-RU" sz="3600" b="1" cap="all" dirty="0">
              <a:solidFill>
                <a:srgbClr val="C00000"/>
              </a:solidFill>
              <a:latin typeface="Fedra Sans Pro Book" panose="020B0504040000020004" pitchFamily="34" charset="0"/>
              <a:ea typeface="Fedra Sans Pro Light" charset="0"/>
            </a:endParaRPr>
          </a:p>
        </p:txBody>
      </p:sp>
      <p:sp>
        <p:nvSpPr>
          <p:cNvPr id="3" name="Shape 485"/>
          <p:cNvSpPr>
            <a:spLocks noChangeArrowheads="1"/>
          </p:cNvSpPr>
          <p:nvPr/>
        </p:nvSpPr>
        <p:spPr bwMode="auto">
          <a:xfrm>
            <a:off x="0" y="836712"/>
            <a:ext cx="12168188" cy="698477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>
            <a:noFill/>
            <a:miter lim="400000"/>
            <a:headEnd/>
            <a:tailEnd/>
          </a:ln>
        </p:spPr>
        <p:txBody>
          <a:bodyPr lIns="0" tIns="60831" rIns="0" bIns="60831"/>
          <a:lstStyle/>
          <a:p>
            <a:pPr lvl="0">
              <a:spcBef>
                <a:spcPts val="1200"/>
              </a:spcBef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lvl="0">
              <a:spcBef>
                <a:spcPts val="1200"/>
              </a:spcBef>
            </a:pPr>
            <a:r>
              <a:rPr lang="ru-RU" sz="2000" b="1" dirty="0" smtClean="0">
                <a:solidFill>
                  <a:srgbClr val="002060"/>
                </a:solidFill>
              </a:rPr>
              <a:t>5. </a:t>
            </a:r>
            <a:r>
              <a:rPr lang="ru-RU" sz="2200" b="1" dirty="0" smtClean="0">
                <a:solidFill>
                  <a:srgbClr val="0070C0"/>
                </a:solidFill>
              </a:rPr>
              <a:t>Доработать систему эффективных показателей педагогов и ввести в нее дополнительный пункт об эффективности сотрудничества с родителями и семьей обучающихся.    </a:t>
            </a:r>
            <a:r>
              <a:rPr lang="ru-RU" sz="2200" b="1" i="1" dirty="0" smtClean="0">
                <a:solidFill>
                  <a:srgbClr val="0070C0"/>
                </a:solidFill>
              </a:rPr>
              <a:t>Срок – к 1 октября 2022 года.  </a:t>
            </a:r>
            <a:r>
              <a:rPr lang="ru-RU" sz="2200" b="1" i="1" u="sng" dirty="0" smtClean="0">
                <a:solidFill>
                  <a:srgbClr val="0070C0"/>
                </a:solidFill>
              </a:rPr>
              <a:t>Отв. администрация, члены комиссии по эффективности </a:t>
            </a:r>
          </a:p>
          <a:p>
            <a:pPr lvl="0">
              <a:spcBef>
                <a:spcPts val="1200"/>
              </a:spcBef>
            </a:pPr>
            <a:r>
              <a:rPr lang="ru-RU" sz="2200" b="1" i="1" dirty="0" smtClean="0">
                <a:solidFill>
                  <a:srgbClr val="0070C0"/>
                </a:solidFill>
              </a:rPr>
              <a:t>6. </a:t>
            </a:r>
            <a:r>
              <a:rPr lang="ru-RU" sz="2200" b="1" dirty="0" smtClean="0">
                <a:solidFill>
                  <a:srgbClr val="0070C0"/>
                </a:solidFill>
              </a:rPr>
              <a:t>Признать работу педагогов детского сада в летний оздоровительный период удовлетворительной. Особо отметить и премировать отличившихся в этой деятельности педагогов. </a:t>
            </a:r>
            <a:r>
              <a:rPr lang="ru-RU" sz="2200" b="1" i="1" u="sng" dirty="0" smtClean="0">
                <a:solidFill>
                  <a:srgbClr val="0070C0"/>
                </a:solidFill>
              </a:rPr>
              <a:t>Отв. администрация, члены комиссии по эффективности </a:t>
            </a:r>
          </a:p>
          <a:p>
            <a:pPr lvl="0">
              <a:spcBef>
                <a:spcPts val="1200"/>
              </a:spcBef>
            </a:pPr>
            <a:r>
              <a:rPr lang="ru-RU" sz="2200" b="1" i="1" dirty="0" smtClean="0">
                <a:solidFill>
                  <a:srgbClr val="0070C0"/>
                </a:solidFill>
              </a:rPr>
              <a:t>7. </a:t>
            </a:r>
            <a:r>
              <a:rPr lang="ru-RU" sz="2200" b="1" dirty="0" smtClean="0">
                <a:solidFill>
                  <a:srgbClr val="0070C0"/>
                </a:solidFill>
              </a:rPr>
              <a:t>Разработать план  подготовки к НПК дошкольников «Эврика» (состоится 10 0-11 апреля 2023 г.)  (Срок </a:t>
            </a:r>
            <a:r>
              <a:rPr lang="ru-RU" sz="2200" b="1" i="1" dirty="0" smtClean="0">
                <a:solidFill>
                  <a:srgbClr val="0070C0"/>
                </a:solidFill>
              </a:rPr>
              <a:t>– к 15 октября 2022 года. </a:t>
            </a:r>
            <a:r>
              <a:rPr lang="ru-RU" sz="2200" b="1" i="1" u="sng" dirty="0" smtClean="0">
                <a:solidFill>
                  <a:srgbClr val="0070C0"/>
                </a:solidFill>
              </a:rPr>
              <a:t>Ответственные руководители направлений проекта ЛРОС, воспитатели групп старшего дошкольного возраста)</a:t>
            </a:r>
          </a:p>
          <a:p>
            <a:pPr lvl="0">
              <a:spcBef>
                <a:spcPts val="1200"/>
              </a:spcBef>
            </a:pPr>
            <a:r>
              <a:rPr lang="ru-RU" sz="2200" b="1" i="1" dirty="0" smtClean="0">
                <a:solidFill>
                  <a:srgbClr val="0070C0"/>
                </a:solidFill>
              </a:rPr>
              <a:t>8. </a:t>
            </a:r>
            <a:r>
              <a:rPr lang="ru-RU" sz="2200" b="1" dirty="0" smtClean="0">
                <a:solidFill>
                  <a:srgbClr val="0070C0"/>
                </a:solidFill>
              </a:rPr>
              <a:t>В целях усиления патриотического направления воспитательной работы и идеологической работы начать работу по созданию 3 тома Книги Памяти («Блокадники в Ярославской области»). Довести идею создания Книги Памяти до родителей и социальных партнеров. </a:t>
            </a:r>
            <a:r>
              <a:rPr lang="ru-RU" sz="2200" b="1" i="1" u="sng" dirty="0" smtClean="0">
                <a:solidFill>
                  <a:srgbClr val="0070C0"/>
                </a:solidFill>
              </a:rPr>
              <a:t>Сбор материалов закончить к 1 февраля 2023 года. Отв. Беспалова Т.Б. и члены инициативной группы </a:t>
            </a:r>
            <a:r>
              <a:rPr lang="ru-RU" sz="2200" b="1" dirty="0" smtClean="0">
                <a:solidFill>
                  <a:srgbClr val="0070C0"/>
                </a:solidFill>
              </a:rPr>
              <a:t>  </a:t>
            </a:r>
          </a:p>
          <a:p>
            <a:r>
              <a:rPr lang="ru-RU" sz="2200" b="1" dirty="0" smtClean="0">
                <a:solidFill>
                  <a:srgbClr val="002060"/>
                </a:solidFill>
              </a:rPr>
              <a:t> </a:t>
            </a:r>
          </a:p>
          <a:p>
            <a:pPr algn="ctr"/>
            <a:endParaRPr lang="ru-RU" sz="22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200" b="1" dirty="0" smtClean="0">
                <a:solidFill>
                  <a:srgbClr val="C00000"/>
                </a:solidFill>
              </a:rPr>
              <a:t> ГОЛОСУЕМ!</a:t>
            </a:r>
          </a:p>
          <a:p>
            <a:r>
              <a:rPr lang="ru-RU" sz="2200" b="1" dirty="0" smtClean="0">
                <a:solidFill>
                  <a:srgbClr val="C00000"/>
                </a:solidFill>
              </a:rPr>
              <a:t> </a:t>
            </a:r>
            <a:endParaRPr lang="ru-RU" sz="2200" dirty="0" smtClean="0">
              <a:solidFill>
                <a:srgbClr val="C00000"/>
              </a:solidFill>
            </a:endParaRPr>
          </a:p>
          <a:p>
            <a:r>
              <a:rPr lang="ru-RU" sz="2200" b="1" dirty="0" smtClean="0"/>
              <a:t> </a:t>
            </a:r>
            <a:endParaRPr lang="ru-RU" sz="2200" dirty="0" smtClean="0"/>
          </a:p>
          <a:p>
            <a:r>
              <a:rPr lang="ru-RU" sz="2200" b="1" dirty="0" smtClean="0"/>
              <a:t> </a:t>
            </a:r>
            <a:endParaRPr lang="ru-RU" sz="2200" dirty="0" smtClean="0"/>
          </a:p>
          <a:p>
            <a:r>
              <a:rPr lang="ru-RU" sz="2200" b="1" dirty="0" smtClean="0"/>
              <a:t> </a:t>
            </a:r>
            <a:endParaRPr lang="ru-RU" sz="2200" dirty="0" smtClean="0"/>
          </a:p>
          <a:p>
            <a:r>
              <a:rPr lang="ru-RU" b="1" dirty="0"/>
              <a:t> </a:t>
            </a:r>
            <a:endParaRPr lang="ru-RU" dirty="0"/>
          </a:p>
          <a:p>
            <a:pPr marL="456265" indent="-456265">
              <a:lnSpc>
                <a:spcPct val="90000"/>
              </a:lnSpc>
              <a:spcBef>
                <a:spcPts val="799"/>
              </a:spcBef>
              <a:buClr>
                <a:srgbClr val="F69200"/>
              </a:buClr>
              <a:buSzPct val="100000"/>
              <a:buFont typeface="Arial" panose="020B0604020202020204" pitchFamily="34" charset="0"/>
              <a:buChar char="•"/>
            </a:pPr>
            <a:endParaRPr lang="ru-RU" altLang="ru-RU" sz="2400" b="1" dirty="0" smtClean="0">
              <a:latin typeface="Fedra Sans Pro Light" panose="020B0303040000020004" pitchFamily="34" charset="0"/>
              <a:ea typeface="Fedra Sans Pro Light" panose="020B0303040000020004" pitchFamily="34" charset="0"/>
              <a:cs typeface="Fedra Sans Pro Light"/>
            </a:endParaRPr>
          </a:p>
          <a:p>
            <a:pPr marL="456265" indent="-456265">
              <a:lnSpc>
                <a:spcPct val="90000"/>
              </a:lnSpc>
              <a:spcBef>
                <a:spcPts val="799"/>
              </a:spcBef>
              <a:buClr>
                <a:srgbClr val="F69200"/>
              </a:buClr>
              <a:buSzPct val="100000"/>
              <a:buFont typeface="Arial" panose="020B0604020202020204" pitchFamily="34" charset="0"/>
              <a:buChar char="•"/>
            </a:pPr>
            <a:endParaRPr lang="ru-RU" altLang="ru-RU" sz="2400" b="1" dirty="0" smtClean="0">
              <a:latin typeface="Fedra Sans Pro Light" panose="020B0303040000020004" pitchFamily="34" charset="0"/>
              <a:ea typeface="Fedra Sans Pro Light" panose="020B0303040000020004" pitchFamily="34" charset="0"/>
              <a:cs typeface="Fedra Sans Pro Light"/>
            </a:endParaRPr>
          </a:p>
          <a:p>
            <a:pPr algn="r">
              <a:lnSpc>
                <a:spcPct val="90000"/>
              </a:lnSpc>
              <a:spcBef>
                <a:spcPts val="799"/>
              </a:spcBef>
              <a:buClr>
                <a:srgbClr val="F69200"/>
              </a:buClr>
              <a:buSzPct val="100000"/>
            </a:pPr>
            <a:r>
              <a:rPr lang="ru-RU" altLang="ru-RU" sz="2400" b="1" dirty="0" smtClean="0">
                <a:latin typeface="Fedra Sans Pro Light" panose="020B0303040000020004" pitchFamily="34" charset="0"/>
                <a:ea typeface="Fedra Sans Pro Light" panose="020B0303040000020004" pitchFamily="34" charset="0"/>
                <a:cs typeface="Fedra Sans Pro Light"/>
              </a:rPr>
              <a:t>        </a:t>
            </a:r>
            <a:endParaRPr lang="ru-RU" altLang="ru-RU" sz="2000" b="1" dirty="0">
              <a:latin typeface="Fedra Sans Pro Light" panose="020B0303040000020004" pitchFamily="34" charset="0"/>
              <a:ea typeface="Fedra Sans Pro Light" panose="020B0303040000020004" pitchFamily="34" charset="0"/>
              <a:cs typeface="Fedra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12308004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446" y="44624"/>
            <a:ext cx="11809312" cy="669674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203774" y="247376"/>
            <a:ext cx="5472608" cy="10801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002060"/>
                </a:solidFill>
              </a:rPr>
              <a:t>Рефлексия</a:t>
            </a: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75582" y="1772816"/>
            <a:ext cx="2808312" cy="11521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Мало что было понятно.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Мне это не нужно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57422" y="4743146"/>
            <a:ext cx="2736304" cy="11341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Все было интересно и актуально.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Готов(а)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 к сотрудничеству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47590" y="3212976"/>
            <a:ext cx="2736304" cy="122413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rgbClr val="002060"/>
              </a:solidFill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Тема вроде бы и интересная</a:t>
            </a:r>
            <a:r>
              <a:rPr lang="ru-RU" dirty="0">
                <a:solidFill>
                  <a:srgbClr val="002060"/>
                </a:solidFill>
              </a:rPr>
              <a:t>, но я не </a:t>
            </a:r>
            <a:r>
              <a:rPr lang="ru-RU" dirty="0" smtClean="0">
                <a:solidFill>
                  <a:srgbClr val="002060"/>
                </a:solidFill>
              </a:rPr>
              <a:t>совсем готов(а) </a:t>
            </a:r>
            <a:r>
              <a:rPr lang="ru-RU" dirty="0">
                <a:solidFill>
                  <a:srgbClr val="002060"/>
                </a:solidFill>
              </a:rPr>
              <a:t>включаться в работу</a:t>
            </a:r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940078" y="1988840"/>
            <a:ext cx="3816424" cy="3528392"/>
          </a:xfrm>
          <a:prstGeom prst="rect">
            <a:avLst/>
          </a:prstGeom>
          <a:solidFill>
            <a:srgbClr val="FED0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pPr algn="ctr"/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 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Мнение о том, что прожил(а) и прочувствовал(а) на педсовете</a:t>
            </a:r>
          </a:p>
          <a:p>
            <a:pPr algn="ctr"/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(нужно написать)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96475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68188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cap="all" dirty="0">
              <a:solidFill>
                <a:srgbClr val="00642D"/>
              </a:solidFill>
              <a:latin typeface="Fedra Sans Pro Book" panose="020B0504040000020004" pitchFamily="34" charset="0"/>
              <a:ea typeface="Fedra Sans Pro Light" charset="0"/>
            </a:endParaRPr>
          </a:p>
          <a:p>
            <a:pPr algn="ctr"/>
            <a:r>
              <a:rPr lang="ru-RU" sz="2800" b="1" cap="all" dirty="0" smtClean="0">
                <a:solidFill>
                  <a:srgbClr val="00642D"/>
                </a:solidFill>
                <a:latin typeface="Fedra Sans Pro Book" panose="020B0504040000020004" pitchFamily="34" charset="0"/>
                <a:ea typeface="Fedra Sans Pro Light" charset="0"/>
              </a:rPr>
              <a:t>Наш Педагогический коллектив </a:t>
            </a:r>
          </a:p>
          <a:p>
            <a:pPr algn="ctr"/>
            <a:r>
              <a:rPr lang="ru-RU" sz="2800" b="1" cap="all" dirty="0" smtClean="0">
                <a:solidFill>
                  <a:srgbClr val="00642D"/>
                </a:solidFill>
                <a:latin typeface="Fedra Sans Pro Book" panose="020B0504040000020004" pitchFamily="34" charset="0"/>
                <a:ea typeface="Fedra Sans Pro Light" charset="0"/>
              </a:rPr>
              <a:t>и коллектив родителей – </a:t>
            </a:r>
          </a:p>
          <a:p>
            <a:pPr algn="ctr"/>
            <a:r>
              <a:rPr lang="ru-RU" sz="2800" b="1" cap="all" dirty="0" smtClean="0">
                <a:solidFill>
                  <a:srgbClr val="00642D"/>
                </a:solidFill>
                <a:latin typeface="Fedra Sans Pro Book" panose="020B0504040000020004" pitchFamily="34" charset="0"/>
                <a:ea typeface="Fedra Sans Pro Light" charset="0"/>
              </a:rPr>
              <a:t>это уже </a:t>
            </a:r>
            <a:r>
              <a:rPr lang="ru-RU" sz="3600" b="1" cap="all" dirty="0" smtClean="0">
                <a:solidFill>
                  <a:srgbClr val="00642D"/>
                </a:solidFill>
                <a:latin typeface="Fedra Sans Pro Book" panose="020B0504040000020004" pitchFamily="34" charset="0"/>
                <a:ea typeface="Fedra Sans Pro Light" charset="0"/>
              </a:rPr>
              <a:t>команда</a:t>
            </a:r>
            <a:r>
              <a:rPr lang="ru-RU" sz="2800" b="1" cap="all" dirty="0" smtClean="0">
                <a:solidFill>
                  <a:srgbClr val="00642D"/>
                </a:solidFill>
                <a:latin typeface="Fedra Sans Pro Book" panose="020B0504040000020004" pitchFamily="34" charset="0"/>
                <a:ea typeface="Fedra Sans Pro Light" charset="0"/>
              </a:rPr>
              <a:t>, </a:t>
            </a:r>
          </a:p>
          <a:p>
            <a:pPr algn="ctr"/>
            <a:r>
              <a:rPr lang="ru-RU" sz="2800" b="1" cap="all" dirty="0" smtClean="0">
                <a:solidFill>
                  <a:srgbClr val="00642D"/>
                </a:solidFill>
                <a:latin typeface="Fedra Sans Pro Book" panose="020B0504040000020004" pitchFamily="34" charset="0"/>
                <a:ea typeface="Fedra Sans Pro Light" charset="0"/>
              </a:rPr>
              <a:t>готовая ПРЕВРАТИТЬ</a:t>
            </a:r>
            <a:endParaRPr lang="ru-RU" sz="2800" b="1" cap="all" dirty="0">
              <a:solidFill>
                <a:srgbClr val="00642D"/>
              </a:solidFill>
              <a:latin typeface="Fedra Sans Pro Book" panose="020B0504040000020004" pitchFamily="34" charset="0"/>
              <a:ea typeface="Fedra Sans Pro Light" charset="0"/>
            </a:endParaRPr>
          </a:p>
          <a:p>
            <a:pPr algn="ctr"/>
            <a:r>
              <a:rPr lang="ru-RU" sz="2800" b="1" cap="all" dirty="0" smtClean="0">
                <a:solidFill>
                  <a:srgbClr val="00642D"/>
                </a:solidFill>
                <a:latin typeface="Fedra Sans Pro Book" panose="020B0504040000020004" pitchFamily="34" charset="0"/>
                <a:ea typeface="Fedra Sans Pro Light" charset="0"/>
              </a:rPr>
              <a:t>детский </a:t>
            </a:r>
            <a:r>
              <a:rPr lang="ru-RU" sz="2800" b="1" cap="all" dirty="0">
                <a:solidFill>
                  <a:srgbClr val="00642D"/>
                </a:solidFill>
                <a:latin typeface="Fedra Sans Pro Book" panose="020B0504040000020004" pitchFamily="34" charset="0"/>
                <a:ea typeface="Fedra Sans Pro Light" charset="0"/>
              </a:rPr>
              <a:t>сад </a:t>
            </a:r>
            <a:r>
              <a:rPr lang="ru-RU" sz="2800" b="1" cap="all" dirty="0" smtClean="0">
                <a:solidFill>
                  <a:srgbClr val="00642D"/>
                </a:solidFill>
                <a:latin typeface="Fedra Sans Pro Book" panose="020B0504040000020004" pitchFamily="34" charset="0"/>
                <a:ea typeface="Fedra Sans Pro Light" charset="0"/>
              </a:rPr>
              <a:t>«</a:t>
            </a:r>
            <a:r>
              <a:rPr lang="ru-RU" sz="2800" b="1" cap="all" dirty="0" err="1" smtClean="0">
                <a:solidFill>
                  <a:srgbClr val="00642D"/>
                </a:solidFill>
                <a:latin typeface="Fedra Sans Pro Book" panose="020B0504040000020004" pitchFamily="34" charset="0"/>
                <a:ea typeface="Fedra Sans Pro Light" charset="0"/>
              </a:rPr>
              <a:t>ивушка</a:t>
            </a:r>
            <a:r>
              <a:rPr lang="ru-RU" sz="2800" b="1" cap="all" dirty="0" smtClean="0">
                <a:solidFill>
                  <a:srgbClr val="00642D"/>
                </a:solidFill>
                <a:latin typeface="Fedra Sans Pro Book" panose="020B0504040000020004" pitchFamily="34" charset="0"/>
                <a:ea typeface="Fedra Sans Pro Light" charset="0"/>
              </a:rPr>
              <a:t>»</a:t>
            </a:r>
            <a:endParaRPr lang="ru-RU" sz="2800" b="1" cap="all" dirty="0">
              <a:solidFill>
                <a:srgbClr val="00642D"/>
              </a:solidFill>
              <a:latin typeface="Fedra Sans Pro Book" panose="020B0504040000020004" pitchFamily="34" charset="0"/>
              <a:ea typeface="Fedra Sans Pro Light" charset="0"/>
            </a:endParaRPr>
          </a:p>
          <a:p>
            <a:pPr algn="ctr"/>
            <a:r>
              <a:rPr lang="ru-RU" sz="2800" b="1" cap="all" dirty="0">
                <a:solidFill>
                  <a:srgbClr val="00642D"/>
                </a:solidFill>
                <a:latin typeface="Fedra Sans Pro Book" panose="020B0504040000020004" pitchFamily="34" charset="0"/>
                <a:ea typeface="Fedra Sans Pro Light" charset="0"/>
              </a:rPr>
              <a:t>в территорию возможностей </a:t>
            </a:r>
            <a:endParaRPr lang="ru-RU" sz="2800" b="1" cap="all" dirty="0" smtClean="0">
              <a:solidFill>
                <a:srgbClr val="00642D"/>
              </a:solidFill>
              <a:latin typeface="Fedra Sans Pro Book" panose="020B0504040000020004" pitchFamily="34" charset="0"/>
              <a:ea typeface="Fedra Sans Pro Light" charset="0"/>
            </a:endParaRPr>
          </a:p>
          <a:p>
            <a:pPr algn="ctr"/>
            <a:r>
              <a:rPr lang="ru-RU" sz="2800" b="1" cap="all" dirty="0" smtClean="0">
                <a:solidFill>
                  <a:srgbClr val="00642D"/>
                </a:solidFill>
                <a:latin typeface="Fedra Sans Pro Book" panose="020B0504040000020004" pitchFamily="34" charset="0"/>
                <a:ea typeface="Fedra Sans Pro Light" charset="0"/>
              </a:rPr>
              <a:t>для всех детей.</a:t>
            </a:r>
          </a:p>
          <a:p>
            <a:pPr algn="ctr"/>
            <a:endParaRPr lang="ru-RU" sz="3600" b="1" cap="all" dirty="0">
              <a:solidFill>
                <a:srgbClr val="00642D"/>
              </a:solidFill>
              <a:latin typeface="Fedra Sans Pro Book" panose="020B0504040000020004" pitchFamily="34" charset="0"/>
              <a:ea typeface="Fedra Sans Pro Light" charset="0"/>
            </a:endParaRPr>
          </a:p>
          <a:p>
            <a:pPr algn="ctr"/>
            <a:r>
              <a:rPr lang="ru-RU" sz="5400" b="1" cap="all" dirty="0">
                <a:solidFill>
                  <a:srgbClr val="00642D"/>
                </a:solidFill>
                <a:latin typeface="Fedra Sans Pro Book" panose="020B0504040000020004" pitchFamily="34" charset="0"/>
                <a:ea typeface="Fedra Sans Pro Light" charset="0"/>
              </a:rPr>
              <a:t>ВМЕСТЕ МЫ ИЗМЕНЯЕМСЯ</a:t>
            </a:r>
            <a:r>
              <a:rPr lang="ru-RU" sz="5400" b="1" cap="all" dirty="0" smtClean="0">
                <a:solidFill>
                  <a:srgbClr val="00642D"/>
                </a:solidFill>
                <a:latin typeface="Fedra Sans Pro Book" panose="020B0504040000020004" pitchFamily="34" charset="0"/>
                <a:ea typeface="Fedra Sans Pro Light" charset="0"/>
              </a:rPr>
              <a:t>!</a:t>
            </a:r>
            <a:endParaRPr lang="ru-RU" sz="5400" dirty="0" smtClean="0">
              <a:solidFill>
                <a:srgbClr val="00206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ВСЕМ СПАСИБО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 за участие в этом изменении!</a:t>
            </a: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46" y="0"/>
            <a:ext cx="1889924" cy="1889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59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 rotWithShape="1">
          <a:blip r:embed="rId3"/>
          <a:srcRect l="8494" t="13103" r="418" b="51494"/>
          <a:stretch/>
        </p:blipFill>
        <p:spPr bwMode="auto">
          <a:xfrm>
            <a:off x="0" y="0"/>
            <a:ext cx="12168188" cy="57332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771726" y="5877272"/>
            <a:ext cx="5200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</a:t>
            </a:r>
            <a:r>
              <a:rPr lang="en-US" dirty="0">
                <a:hlinkClick r:id="rId4" action="ppaction://hlinkfile"/>
              </a:rPr>
              <a:t>www.ya-roditel.ru/otvetstvennoe-roditelstvo</a:t>
            </a:r>
            <a:r>
              <a:rPr lang="en-US" dirty="0"/>
              <a:t>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1191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99392"/>
            <a:ext cx="12168188" cy="695739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>
                <a:solidFill>
                  <a:srgbClr val="002060"/>
                </a:solidFill>
              </a:rPr>
              <a:t>Повестка </a:t>
            </a:r>
            <a:r>
              <a:rPr lang="ru-RU" sz="2400" b="1" u="sng" dirty="0">
                <a:solidFill>
                  <a:srgbClr val="002060"/>
                </a:solidFill>
              </a:rPr>
              <a:t>педагогического </a:t>
            </a:r>
            <a:r>
              <a:rPr lang="ru-RU" sz="2400" b="1" u="sng" dirty="0" smtClean="0">
                <a:solidFill>
                  <a:srgbClr val="002060"/>
                </a:solidFill>
              </a:rPr>
              <a:t>совета</a:t>
            </a:r>
          </a:p>
          <a:p>
            <a:pPr algn="ctr"/>
            <a:endParaRPr lang="ru-RU" sz="2400" b="1" u="sng" dirty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r>
              <a:rPr lang="ru-RU" sz="2000" b="1" dirty="0">
                <a:solidFill>
                  <a:srgbClr val="002060"/>
                </a:solidFill>
              </a:rPr>
              <a:t>Работа с семьей и родителями как приоритетное направление воспитания и образования детей в МДОУ №3 «</a:t>
            </a:r>
            <a:r>
              <a:rPr lang="ru-RU" sz="2000" b="1" dirty="0" err="1">
                <a:solidFill>
                  <a:srgbClr val="002060"/>
                </a:solidFill>
              </a:rPr>
              <a:t>Ивушка</a:t>
            </a:r>
            <a:r>
              <a:rPr lang="ru-RU" sz="2000" b="1" dirty="0">
                <a:solidFill>
                  <a:srgbClr val="002060"/>
                </a:solidFill>
              </a:rPr>
              <a:t>» ЯМР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2. Представление аспекта </a:t>
            </a:r>
            <a:r>
              <a:rPr lang="ru-RU" sz="2000" b="1" dirty="0">
                <a:solidFill>
                  <a:srgbClr val="002060"/>
                </a:solidFill>
              </a:rPr>
              <a:t>формирования ответственного родительства как основополагающего в реализации стратегических идей детского сада «Ивушка» по созданию и развитию ЛРОС как среды возможностей для детей со всеми образовательными </a:t>
            </a:r>
            <a:r>
              <a:rPr lang="ru-RU" sz="2000" b="1" dirty="0" smtClean="0">
                <a:solidFill>
                  <a:srgbClr val="002060"/>
                </a:solidFill>
              </a:rPr>
              <a:t>потребностями</a:t>
            </a:r>
          </a:p>
          <a:p>
            <a:pPr marL="714375"/>
            <a:r>
              <a:rPr lang="ru-RU" sz="2000" b="1" dirty="0" smtClean="0">
                <a:solidFill>
                  <a:srgbClr val="002060"/>
                </a:solidFill>
              </a:rPr>
              <a:t>2.1. Анализ результатов анкетирования педагогов и родителей</a:t>
            </a:r>
          </a:p>
          <a:p>
            <a:pPr marL="714375"/>
            <a:r>
              <a:rPr lang="ru-RU" sz="2000" b="1" dirty="0" smtClean="0">
                <a:solidFill>
                  <a:srgbClr val="002060"/>
                </a:solidFill>
              </a:rPr>
              <a:t>2.2. Представление опыта работы воспитателей по сотрудничеству семьей</a:t>
            </a: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3. Коллективное проектирование модели формирования ответственного родительства в МДОУ №3 «Ивушка» ЯМР (интерактивная проектировочная часть педагогического совета)</a:t>
            </a:r>
          </a:p>
          <a:p>
            <a:endParaRPr lang="ru-RU" sz="2000" b="1" dirty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4. Разное 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          4.1. Об </a:t>
            </a:r>
            <a:r>
              <a:rPr lang="ru-RU" sz="2000" b="1" dirty="0">
                <a:solidFill>
                  <a:srgbClr val="002060"/>
                </a:solidFill>
              </a:rPr>
              <a:t>итогах летней оздоровительной </a:t>
            </a:r>
            <a:r>
              <a:rPr lang="ru-RU" sz="2000" b="1" dirty="0" smtClean="0">
                <a:solidFill>
                  <a:srgbClr val="002060"/>
                </a:solidFill>
              </a:rPr>
              <a:t>работы</a:t>
            </a:r>
          </a:p>
          <a:p>
            <a:pPr marL="631825"/>
            <a:r>
              <a:rPr lang="ru-RU" sz="2000" b="1" dirty="0">
                <a:solidFill>
                  <a:srgbClr val="002060"/>
                </a:solidFill>
              </a:rPr>
              <a:t>4</a:t>
            </a:r>
            <a:r>
              <a:rPr lang="ru-RU" sz="2000" b="1" dirty="0" smtClean="0">
                <a:solidFill>
                  <a:srgbClr val="002060"/>
                </a:solidFill>
              </a:rPr>
              <a:t>.2. О</a:t>
            </a:r>
            <a:r>
              <a:rPr lang="ru-RU" sz="2000" b="1" dirty="0">
                <a:solidFill>
                  <a:srgbClr val="002060"/>
                </a:solidFill>
              </a:rPr>
              <a:t> продолжении проекта «Пишем КНИГУ Памяти вместе</a:t>
            </a:r>
            <a:r>
              <a:rPr lang="ru-RU" sz="2000" b="1" dirty="0" smtClean="0">
                <a:solidFill>
                  <a:srgbClr val="002060"/>
                </a:solidFill>
              </a:rPr>
              <a:t>!»</a:t>
            </a:r>
            <a:endParaRPr lang="ru-RU" sz="2000" b="1" dirty="0">
              <a:solidFill>
                <a:srgbClr val="002060"/>
              </a:solidFill>
            </a:endParaRPr>
          </a:p>
          <a:p>
            <a:pPr marL="631825"/>
            <a:r>
              <a:rPr lang="ru-RU" sz="2000" b="1" dirty="0">
                <a:solidFill>
                  <a:srgbClr val="002060"/>
                </a:solidFill>
              </a:rPr>
              <a:t>4</a:t>
            </a:r>
            <a:r>
              <a:rPr lang="ru-RU" sz="2000" b="1" dirty="0" smtClean="0">
                <a:solidFill>
                  <a:srgbClr val="002060"/>
                </a:solidFill>
              </a:rPr>
              <a:t>.3. О </a:t>
            </a:r>
            <a:r>
              <a:rPr lang="ru-RU" sz="2000" b="1" dirty="0">
                <a:solidFill>
                  <a:srgbClr val="002060"/>
                </a:solidFill>
              </a:rPr>
              <a:t>подготовке конференции «Эврика» в апреле 2023 года</a:t>
            </a:r>
          </a:p>
          <a:p>
            <a:pPr marL="631825"/>
            <a:r>
              <a:rPr lang="ru-RU" sz="2000" b="1" dirty="0">
                <a:solidFill>
                  <a:srgbClr val="002060"/>
                </a:solidFill>
              </a:rPr>
              <a:t>4</a:t>
            </a:r>
            <a:r>
              <a:rPr lang="ru-RU" sz="2000" b="1" dirty="0" smtClean="0">
                <a:solidFill>
                  <a:srgbClr val="002060"/>
                </a:solidFill>
              </a:rPr>
              <a:t>.4</a:t>
            </a:r>
            <a:r>
              <a:rPr lang="ru-RU" sz="2000" b="1" dirty="0">
                <a:solidFill>
                  <a:srgbClr val="002060"/>
                </a:solidFill>
              </a:rPr>
              <a:t>. Об актуальных вопросах самообразования педагогов в условиях обновленной стратегии работы с родителями в детском </a:t>
            </a:r>
            <a:r>
              <a:rPr lang="ru-RU" sz="2000" b="1" dirty="0" smtClean="0">
                <a:solidFill>
                  <a:srgbClr val="002060"/>
                </a:solidFill>
              </a:rPr>
              <a:t>саду</a:t>
            </a:r>
            <a:endParaRPr lang="ru-RU" sz="2000" b="1" dirty="0">
              <a:solidFill>
                <a:srgbClr val="002060"/>
              </a:solidFill>
            </a:endParaRPr>
          </a:p>
          <a:p>
            <a:endParaRPr lang="ru-RU" sz="2000" b="1" u="sng" dirty="0">
              <a:solidFill>
                <a:srgbClr val="002060"/>
              </a:solidFill>
            </a:endParaRPr>
          </a:p>
          <a:p>
            <a:pPr algn="ctr"/>
            <a:endParaRPr lang="ru-RU" sz="1400" b="1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46" y="0"/>
            <a:ext cx="792088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857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30953" y="0"/>
            <a:ext cx="12168188" cy="70294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rgbClr val="002060"/>
              </a:solidFill>
            </a:endParaRPr>
          </a:p>
          <a:p>
            <a:pPr algn="ctr"/>
            <a:endParaRPr lang="ru-RU" sz="2400" b="1" u="sng" dirty="0">
              <a:solidFill>
                <a:srgbClr val="002060"/>
              </a:solidFill>
            </a:endParaRPr>
          </a:p>
          <a:p>
            <a:pPr algn="ctr"/>
            <a:endParaRPr lang="ru-RU" sz="3200" b="1" u="sng" dirty="0" smtClean="0">
              <a:solidFill>
                <a:srgbClr val="002060"/>
              </a:solidFill>
            </a:endParaRPr>
          </a:p>
          <a:p>
            <a:pPr algn="ctr"/>
            <a:endParaRPr lang="ru-RU" sz="3200" b="1" u="sng" dirty="0" smtClean="0">
              <a:solidFill>
                <a:srgbClr val="002060"/>
              </a:solidFill>
            </a:endParaRPr>
          </a:p>
          <a:p>
            <a:pPr algn="ctr"/>
            <a:r>
              <a:rPr lang="ru-RU" sz="2800" b="1" u="sng" dirty="0" smtClean="0">
                <a:solidFill>
                  <a:srgbClr val="002060"/>
                </a:solidFill>
              </a:rPr>
              <a:t>ТАЙМ-ЛОГИСТИКА </a:t>
            </a:r>
            <a:r>
              <a:rPr lang="ru-RU" sz="2800" b="1" u="sng" dirty="0">
                <a:solidFill>
                  <a:srgbClr val="002060"/>
                </a:solidFill>
              </a:rPr>
              <a:t> </a:t>
            </a:r>
            <a:r>
              <a:rPr lang="ru-RU" sz="2800" b="1" u="sng" dirty="0" smtClean="0">
                <a:solidFill>
                  <a:srgbClr val="002060"/>
                </a:solidFill>
              </a:rPr>
              <a:t>и регламент</a:t>
            </a:r>
            <a:r>
              <a:rPr lang="ru-RU" sz="2800" b="1" u="sng" dirty="0">
                <a:solidFill>
                  <a:srgbClr val="002060"/>
                </a:solidFill>
              </a:rPr>
              <a:t> </a:t>
            </a:r>
            <a:r>
              <a:rPr lang="ru-RU" sz="2800" b="1" u="sng" dirty="0" smtClean="0">
                <a:solidFill>
                  <a:srgbClr val="002060"/>
                </a:solidFill>
              </a:rPr>
              <a:t>работы педагогического совета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ПРИВЕТСТВЕННОЕ СЛОВО РУКОВОДИТЕЛЯ  </a:t>
            </a:r>
            <a:r>
              <a:rPr lang="ru-RU" sz="2000" b="1" dirty="0" err="1" smtClean="0">
                <a:solidFill>
                  <a:srgbClr val="002060"/>
                </a:solidFill>
              </a:rPr>
              <a:t>Шабровой</a:t>
            </a:r>
            <a:r>
              <a:rPr lang="ru-RU" sz="2000" b="1" dirty="0" smtClean="0">
                <a:solidFill>
                  <a:srgbClr val="002060"/>
                </a:solidFill>
              </a:rPr>
              <a:t> А. И.                                                                            </a:t>
            </a:r>
            <a:r>
              <a:rPr lang="ru-RU" sz="2000" b="1" dirty="0" smtClean="0">
                <a:solidFill>
                  <a:srgbClr val="FF0000"/>
                </a:solidFill>
              </a:rPr>
              <a:t>3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мин.</a:t>
            </a:r>
            <a:endParaRPr lang="ru-RU" sz="2000" b="1" dirty="0">
              <a:solidFill>
                <a:srgbClr val="FF0000"/>
              </a:solidFill>
            </a:endParaRPr>
          </a:p>
          <a:p>
            <a:pPr algn="ctr"/>
            <a:r>
              <a:rPr lang="ru-RU" sz="2400" b="1" u="sng" dirty="0">
                <a:solidFill>
                  <a:srgbClr val="002060"/>
                </a:solidFill>
              </a:rPr>
              <a:t>Повестка педагогического </a:t>
            </a:r>
            <a:r>
              <a:rPr lang="ru-RU" sz="2400" b="1" u="sng" dirty="0" smtClean="0">
                <a:solidFill>
                  <a:srgbClr val="002060"/>
                </a:solidFill>
              </a:rPr>
              <a:t>совета</a:t>
            </a:r>
            <a:endParaRPr lang="ru-RU" sz="2400" b="1" u="sng" dirty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r>
              <a:rPr lang="ru-RU" sz="2000" b="1" dirty="0">
                <a:solidFill>
                  <a:srgbClr val="002060"/>
                </a:solidFill>
              </a:rPr>
              <a:t>Работа с семьей и родителями как приоритетное направление </a:t>
            </a:r>
            <a:r>
              <a:rPr lang="ru-RU" sz="2000" b="1" dirty="0" smtClean="0">
                <a:solidFill>
                  <a:srgbClr val="002060"/>
                </a:solidFill>
              </a:rPr>
              <a:t>воспитания </a:t>
            </a:r>
            <a:r>
              <a:rPr lang="ru-RU" sz="2000" b="1" dirty="0">
                <a:solidFill>
                  <a:srgbClr val="002060"/>
                </a:solidFill>
              </a:rPr>
              <a:t>и образования детей </a:t>
            </a:r>
            <a:r>
              <a:rPr lang="ru-RU" sz="2000" b="1" dirty="0" smtClean="0">
                <a:solidFill>
                  <a:srgbClr val="002060"/>
                </a:solidFill>
              </a:rPr>
              <a:t>в МДОУ №3 «Ивушка» ЯМР  – </a:t>
            </a:r>
            <a:r>
              <a:rPr lang="ru-RU" sz="2000" dirty="0" err="1" smtClean="0">
                <a:solidFill>
                  <a:srgbClr val="002060"/>
                </a:solidFill>
              </a:rPr>
              <a:t>Шаброва</a:t>
            </a:r>
            <a:r>
              <a:rPr lang="ru-RU" sz="2000" dirty="0" smtClean="0">
                <a:solidFill>
                  <a:srgbClr val="002060"/>
                </a:solidFill>
              </a:rPr>
              <a:t> А.И.                                                                                                                          </a:t>
            </a:r>
            <a:r>
              <a:rPr lang="ru-RU" sz="2000" b="1" dirty="0" smtClean="0">
                <a:solidFill>
                  <a:srgbClr val="FF0000"/>
                </a:solidFill>
              </a:rPr>
              <a:t>7 мин.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b="1" dirty="0">
                <a:solidFill>
                  <a:srgbClr val="002060"/>
                </a:solidFill>
              </a:rPr>
              <a:t>2. Представление </a:t>
            </a:r>
            <a:r>
              <a:rPr lang="ru-RU" sz="2000" b="1" dirty="0" smtClean="0">
                <a:solidFill>
                  <a:srgbClr val="002060"/>
                </a:solidFill>
              </a:rPr>
              <a:t>проекта по формированию </a:t>
            </a:r>
            <a:r>
              <a:rPr lang="ru-RU" sz="2000" b="1" dirty="0">
                <a:solidFill>
                  <a:srgbClr val="002060"/>
                </a:solidFill>
              </a:rPr>
              <a:t>ответственного родительства как основополагающего в реализации стратегических идей детского сада «Ивушка» по созданию и развитию ЛРОС как среды возможностей для детей со всеми образовательными </a:t>
            </a:r>
            <a:r>
              <a:rPr lang="ru-RU" sz="2000" b="1" dirty="0" smtClean="0">
                <a:solidFill>
                  <a:srgbClr val="002060"/>
                </a:solidFill>
              </a:rPr>
              <a:t>потребностям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2.1</a:t>
            </a:r>
            <a:r>
              <a:rPr lang="ru-RU" sz="2000" b="1" dirty="0">
                <a:solidFill>
                  <a:srgbClr val="002060"/>
                </a:solidFill>
              </a:rPr>
              <a:t>. Анализ результатов анкетирования педагогов и </a:t>
            </a:r>
            <a:r>
              <a:rPr lang="ru-RU" sz="2000" b="1" dirty="0" smtClean="0">
                <a:solidFill>
                  <a:srgbClr val="002060"/>
                </a:solidFill>
              </a:rPr>
              <a:t>родителей    </a:t>
            </a:r>
            <a:r>
              <a:rPr lang="ru-RU" sz="2000" dirty="0" smtClean="0">
                <a:solidFill>
                  <a:srgbClr val="002060"/>
                </a:solidFill>
              </a:rPr>
              <a:t>Новикова Ю.А., Веселова О.Ю.       </a:t>
            </a:r>
            <a:r>
              <a:rPr lang="ru-RU" sz="2000" b="1" dirty="0" smtClean="0">
                <a:solidFill>
                  <a:srgbClr val="FF0000"/>
                </a:solidFill>
              </a:rPr>
              <a:t>10 мин.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2.2. Представление опыта работы воспитателей по сотрудничеству </a:t>
            </a:r>
            <a:r>
              <a:rPr lang="ru-RU" sz="2000" b="1" dirty="0" smtClean="0">
                <a:solidFill>
                  <a:srgbClr val="002060"/>
                </a:solidFill>
              </a:rPr>
              <a:t>семьей: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                                                                             </a:t>
            </a:r>
            <a:r>
              <a:rPr lang="ru-RU" sz="2000" dirty="0" smtClean="0">
                <a:solidFill>
                  <a:srgbClr val="002060"/>
                </a:solidFill>
              </a:rPr>
              <a:t>Беспалова Т.Б. и </a:t>
            </a:r>
            <a:r>
              <a:rPr lang="ru-RU" sz="2000" dirty="0" err="1" smtClean="0">
                <a:solidFill>
                  <a:srgbClr val="002060"/>
                </a:solidFill>
              </a:rPr>
              <a:t>Оралова</a:t>
            </a:r>
            <a:r>
              <a:rPr lang="ru-RU" sz="2000" dirty="0" smtClean="0">
                <a:solidFill>
                  <a:srgbClr val="002060"/>
                </a:solidFill>
              </a:rPr>
              <a:t> М.Е.                                        </a:t>
            </a:r>
            <a:r>
              <a:rPr lang="ru-RU" sz="1400" b="1" dirty="0">
                <a:solidFill>
                  <a:srgbClr val="FF0000"/>
                </a:solidFill>
              </a:rPr>
              <a:t>7</a:t>
            </a:r>
            <a:r>
              <a:rPr lang="ru-RU" sz="1400" b="1" dirty="0" smtClean="0">
                <a:solidFill>
                  <a:srgbClr val="FF0000"/>
                </a:solidFill>
              </a:rPr>
              <a:t> + 7   </a:t>
            </a:r>
            <a:r>
              <a:rPr lang="ru-RU" sz="2000" b="1" dirty="0" smtClean="0">
                <a:solidFill>
                  <a:srgbClr val="FF0000"/>
                </a:solidFill>
              </a:rPr>
              <a:t>= 14  мин.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3</a:t>
            </a:r>
            <a:r>
              <a:rPr lang="ru-RU" sz="2000" b="1" dirty="0">
                <a:solidFill>
                  <a:srgbClr val="002060"/>
                </a:solidFill>
              </a:rPr>
              <a:t>. Коллективное проектирование модели формирования ответственного родительства в МДОУ №3 «Ивушка» ЯМР (интерактивная проектировочная часть педагогического </a:t>
            </a:r>
            <a:r>
              <a:rPr lang="ru-RU" sz="2000" b="1" dirty="0" smtClean="0">
                <a:solidFill>
                  <a:srgbClr val="002060"/>
                </a:solidFill>
              </a:rPr>
              <a:t>совета)  </a:t>
            </a:r>
            <a:r>
              <a:rPr lang="ru-RU" sz="2000" b="1" dirty="0" smtClean="0">
                <a:solidFill>
                  <a:srgbClr val="FF0000"/>
                </a:solidFill>
              </a:rPr>
              <a:t>                                   30 </a:t>
            </a:r>
            <a:r>
              <a:rPr lang="ru-RU" sz="2000" b="1" dirty="0">
                <a:solidFill>
                  <a:srgbClr val="FF0000"/>
                </a:solidFill>
              </a:rPr>
              <a:t>мин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3.1  Представление результатов работы групп                                                                      </a:t>
            </a:r>
            <a:r>
              <a:rPr lang="ru-RU" sz="1600" b="1" dirty="0" smtClean="0">
                <a:solidFill>
                  <a:srgbClr val="FF0000"/>
                </a:solidFill>
              </a:rPr>
              <a:t>4 группы по 4 мин.  = </a:t>
            </a:r>
            <a:r>
              <a:rPr lang="ru-RU" sz="2000" b="1" dirty="0">
                <a:solidFill>
                  <a:srgbClr val="FF0000"/>
                </a:solidFill>
              </a:rPr>
              <a:t>16 </a:t>
            </a:r>
            <a:r>
              <a:rPr lang="ru-RU" sz="2000" b="1" dirty="0" smtClean="0">
                <a:solidFill>
                  <a:srgbClr val="FF0000"/>
                </a:solidFill>
              </a:rPr>
              <a:t>мин.               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4. </a:t>
            </a:r>
            <a:r>
              <a:rPr lang="ru-RU" sz="2000" b="1" dirty="0">
                <a:solidFill>
                  <a:srgbClr val="002060"/>
                </a:solidFill>
              </a:rPr>
              <a:t>Разное </a:t>
            </a:r>
            <a:r>
              <a:rPr lang="ru-RU" sz="2000" b="1" dirty="0" smtClean="0">
                <a:solidFill>
                  <a:srgbClr val="002060"/>
                </a:solidFill>
              </a:rPr>
              <a:t>(всего не более 12 минут)</a:t>
            </a:r>
            <a:endParaRPr lang="ru-RU" sz="2000" b="1" dirty="0">
              <a:solidFill>
                <a:srgbClr val="002060"/>
              </a:solidFill>
            </a:endParaRPr>
          </a:p>
          <a:p>
            <a:r>
              <a:rPr lang="ru-RU" sz="2000" b="1" dirty="0">
                <a:solidFill>
                  <a:srgbClr val="002060"/>
                </a:solidFill>
              </a:rPr>
              <a:t>           </a:t>
            </a:r>
            <a:r>
              <a:rPr lang="ru-RU" sz="2000" b="1" dirty="0" smtClean="0">
                <a:solidFill>
                  <a:srgbClr val="002060"/>
                </a:solidFill>
              </a:rPr>
              <a:t>4.1</a:t>
            </a:r>
            <a:r>
              <a:rPr lang="ru-RU" sz="2000" b="1" dirty="0">
                <a:solidFill>
                  <a:srgbClr val="002060"/>
                </a:solidFill>
              </a:rPr>
              <a:t>. Об итогах летней оздоровительной </a:t>
            </a:r>
            <a:r>
              <a:rPr lang="ru-RU" sz="2000" b="1" dirty="0" smtClean="0">
                <a:solidFill>
                  <a:srgbClr val="002060"/>
                </a:solidFill>
              </a:rPr>
              <a:t>работы                               </a:t>
            </a:r>
            <a:r>
              <a:rPr lang="ru-RU" sz="2000" dirty="0" err="1" smtClean="0">
                <a:solidFill>
                  <a:srgbClr val="002060"/>
                </a:solidFill>
              </a:rPr>
              <a:t>Царькова</a:t>
            </a:r>
            <a:r>
              <a:rPr lang="ru-RU" sz="2000" dirty="0" smtClean="0">
                <a:solidFill>
                  <a:srgbClr val="002060"/>
                </a:solidFill>
              </a:rPr>
              <a:t> С.Г., Белозерова С.Н. </a:t>
            </a:r>
            <a:r>
              <a:rPr lang="ru-RU" sz="2000" b="1" dirty="0" smtClean="0">
                <a:solidFill>
                  <a:srgbClr val="002060"/>
                </a:solidFill>
              </a:rPr>
              <a:t>– </a:t>
            </a:r>
            <a:r>
              <a:rPr lang="ru-RU" sz="2000" b="1" dirty="0" smtClean="0">
                <a:solidFill>
                  <a:srgbClr val="FF0000"/>
                </a:solidFill>
              </a:rPr>
              <a:t>5 мин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  <a:endParaRPr lang="ru-RU" sz="2000" b="1" dirty="0">
              <a:solidFill>
                <a:srgbClr val="002060"/>
              </a:solidFill>
            </a:endParaRPr>
          </a:p>
          <a:p>
            <a:pPr marL="631825"/>
            <a:r>
              <a:rPr lang="ru-RU" sz="2000" b="1" dirty="0" smtClean="0">
                <a:solidFill>
                  <a:srgbClr val="002060"/>
                </a:solidFill>
              </a:rPr>
              <a:t>4.2</a:t>
            </a:r>
            <a:r>
              <a:rPr lang="ru-RU" sz="2000" b="1" dirty="0">
                <a:solidFill>
                  <a:srgbClr val="002060"/>
                </a:solidFill>
              </a:rPr>
              <a:t>. О продолжении проекта «Пишем КНИГУ Памяти вместе</a:t>
            </a:r>
            <a:r>
              <a:rPr lang="ru-RU" sz="2000" b="1" dirty="0" smtClean="0">
                <a:solidFill>
                  <a:srgbClr val="002060"/>
                </a:solidFill>
              </a:rPr>
              <a:t>!»        </a:t>
            </a:r>
            <a:r>
              <a:rPr lang="ru-RU" sz="2000" b="1" dirty="0">
                <a:solidFill>
                  <a:srgbClr val="FF0000"/>
                </a:solidFill>
              </a:rPr>
              <a:t>2-3 мин.                                                     </a:t>
            </a:r>
          </a:p>
          <a:p>
            <a:pPr marL="631825"/>
            <a:r>
              <a:rPr lang="ru-RU" sz="2000" b="1" dirty="0" smtClean="0">
                <a:solidFill>
                  <a:srgbClr val="002060"/>
                </a:solidFill>
              </a:rPr>
              <a:t>4.3</a:t>
            </a:r>
            <a:r>
              <a:rPr lang="ru-RU" sz="2000" b="1" dirty="0">
                <a:solidFill>
                  <a:srgbClr val="002060"/>
                </a:solidFill>
              </a:rPr>
              <a:t>. О подготовке конференции «Эврика» в апреле 2023 </a:t>
            </a:r>
            <a:r>
              <a:rPr lang="ru-RU" sz="2000" b="1" dirty="0" smtClean="0">
                <a:solidFill>
                  <a:srgbClr val="002060"/>
                </a:solidFill>
              </a:rPr>
              <a:t>года           </a:t>
            </a:r>
            <a:r>
              <a:rPr lang="ru-RU" sz="2000" b="1" dirty="0">
                <a:solidFill>
                  <a:srgbClr val="FF0000"/>
                </a:solidFill>
              </a:rPr>
              <a:t>2-3 мин.</a:t>
            </a:r>
          </a:p>
          <a:p>
            <a:pPr marL="631825" lvl="0"/>
            <a:r>
              <a:rPr lang="ru-RU" sz="2000" b="1" dirty="0" smtClean="0">
                <a:solidFill>
                  <a:srgbClr val="002060"/>
                </a:solidFill>
              </a:rPr>
              <a:t>4.4</a:t>
            </a:r>
            <a:r>
              <a:rPr lang="ru-RU" sz="2000" b="1" dirty="0">
                <a:solidFill>
                  <a:srgbClr val="002060"/>
                </a:solidFill>
              </a:rPr>
              <a:t>. Об актуальных вопросах самообразования педагогов в условиях обновленной стратегии работы с родителями в детском </a:t>
            </a:r>
            <a:r>
              <a:rPr lang="ru-RU" sz="2000" b="1" dirty="0" smtClean="0">
                <a:solidFill>
                  <a:srgbClr val="002060"/>
                </a:solidFill>
              </a:rPr>
              <a:t>саду</a:t>
            </a:r>
          </a:p>
          <a:p>
            <a:pPr marL="631825" lvl="0"/>
            <a:r>
              <a:rPr lang="ru-RU" sz="2000" b="1" dirty="0" smtClean="0">
                <a:solidFill>
                  <a:srgbClr val="002060"/>
                </a:solidFill>
              </a:rPr>
              <a:t>4.5. Об участии в ФИП-2023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                                                                         </a:t>
            </a:r>
            <a:r>
              <a:rPr lang="ru-RU" sz="2000" b="1" dirty="0">
                <a:solidFill>
                  <a:srgbClr val="FF0000"/>
                </a:solidFill>
              </a:rPr>
              <a:t>2-3 </a:t>
            </a:r>
            <a:r>
              <a:rPr lang="ru-RU" sz="2000" b="1" dirty="0" smtClean="0">
                <a:solidFill>
                  <a:srgbClr val="FF0000"/>
                </a:solidFill>
              </a:rPr>
              <a:t>мин</a:t>
            </a:r>
          </a:p>
          <a:p>
            <a:pPr marL="631825" lvl="0" indent="-631825"/>
            <a:r>
              <a:rPr lang="ru-RU" sz="2000" b="1" dirty="0" smtClean="0">
                <a:solidFill>
                  <a:srgbClr val="002060"/>
                </a:solidFill>
              </a:rPr>
              <a:t>5. </a:t>
            </a:r>
            <a:r>
              <a:rPr lang="ru-RU" sz="2000" b="1" dirty="0">
                <a:solidFill>
                  <a:srgbClr val="002060"/>
                </a:solidFill>
              </a:rPr>
              <a:t>ПОДВЕДЕНИЕ ИТОГОВ. </a:t>
            </a:r>
            <a:r>
              <a:rPr lang="ru-RU" sz="2000" b="1" dirty="0" smtClean="0">
                <a:solidFill>
                  <a:srgbClr val="002060"/>
                </a:solidFill>
              </a:rPr>
              <a:t>ПРИНЯТИЕ РЕШЕНИЯ ПЕДСОВЕТА.                                                                               </a:t>
            </a:r>
            <a:r>
              <a:rPr lang="ru-RU" sz="2000" b="1" dirty="0" smtClean="0">
                <a:solidFill>
                  <a:srgbClr val="FF0000"/>
                </a:solidFill>
              </a:rPr>
              <a:t>2 мин.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 marL="631825" lvl="0"/>
            <a:r>
              <a:rPr lang="ru-RU" sz="2000" b="1" dirty="0" smtClean="0">
                <a:solidFill>
                  <a:srgbClr val="C00000"/>
                </a:solidFill>
              </a:rPr>
              <a:t>                                                           Начало </a:t>
            </a:r>
            <a:r>
              <a:rPr lang="ru-RU" sz="2000" b="1" dirty="0">
                <a:solidFill>
                  <a:srgbClr val="C00000"/>
                </a:solidFill>
              </a:rPr>
              <a:t>– в </a:t>
            </a:r>
            <a:r>
              <a:rPr lang="ru-RU" sz="2000" b="1" dirty="0" smtClean="0">
                <a:solidFill>
                  <a:srgbClr val="C00000"/>
                </a:solidFill>
              </a:rPr>
              <a:t>13.15  </a:t>
            </a:r>
            <a:r>
              <a:rPr lang="ru-RU" sz="2000" b="1" dirty="0">
                <a:solidFill>
                  <a:srgbClr val="C00000"/>
                </a:solidFill>
              </a:rPr>
              <a:t>Окончание – в 15.00</a:t>
            </a:r>
          </a:p>
          <a:p>
            <a:pPr marL="631825"/>
            <a:endParaRPr lang="ru-RU" sz="2000" b="1" u="sng" dirty="0">
              <a:solidFill>
                <a:srgbClr val="002060"/>
              </a:solidFill>
            </a:endParaRPr>
          </a:p>
          <a:p>
            <a:pPr algn="ctr"/>
            <a:endParaRPr lang="ru-RU" sz="1400" b="1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endParaRPr lang="ru-RU" sz="2000" b="1" dirty="0" smtClean="0">
              <a:solidFill>
                <a:srgbClr val="FF0000"/>
              </a:solidFill>
            </a:endParaRPr>
          </a:p>
          <a:p>
            <a:pPr lvl="0" algn="ctr"/>
            <a:r>
              <a:rPr lang="ru-RU" sz="2800" b="1" dirty="0" smtClean="0">
                <a:solidFill>
                  <a:srgbClr val="C00000"/>
                </a:solidFill>
              </a:rPr>
              <a:t>   </a:t>
            </a:r>
            <a:endParaRPr lang="ru-RU" sz="2000" b="1" dirty="0">
              <a:solidFill>
                <a:srgbClr val="002060"/>
              </a:solidFill>
            </a:endParaRPr>
          </a:p>
          <a:p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651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68188" cy="827919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32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Проблемное 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</a:rPr>
              <a:t>поле педагогического совета</a:t>
            </a:r>
            <a:endParaRPr lang="ru-RU" sz="3200" dirty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«От взаимодействия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к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сотрудничеству!»,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36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или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Способы и технологии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формирования ответственного родительства 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в детском саду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36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(Обсуждаем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и выясняем проблемы активного заинтересованного взаимодействия ДОУ и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семьи)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  <a:p>
            <a:pPr marL="457200" algn="ctr">
              <a:spcBef>
                <a:spcPts val="0"/>
              </a:spcBef>
              <a:spcAft>
                <a:spcPts val="0"/>
              </a:spcAft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46" y="188640"/>
            <a:ext cx="1440160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591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>
            <a:spLocks noChangeArrowheads="1"/>
          </p:cNvSpPr>
          <p:nvPr/>
        </p:nvSpPr>
        <p:spPr bwMode="auto">
          <a:xfrm>
            <a:off x="391565" y="764704"/>
            <a:ext cx="11211863" cy="5821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ts val="1331"/>
              </a:spcBef>
              <a:buClr>
                <a:srgbClr val="F69200"/>
              </a:buClr>
              <a:buSzPct val="100000"/>
            </a:pPr>
            <a:r>
              <a:rPr lang="ru-RU" altLang="ru-RU" sz="2800" cap="all" dirty="0" smtClean="0">
                <a:solidFill>
                  <a:srgbClr val="00642D"/>
                </a:solidFill>
                <a:latin typeface="Fedra Sans Pro Book" panose="020B0504040000020004" pitchFamily="34" charset="0"/>
                <a:ea typeface="Fedra Sans Pro Light" charset="0"/>
              </a:rPr>
              <a:t>ПРИНЦИП работы</a:t>
            </a:r>
            <a:endParaRPr lang="ru-RU" altLang="ru-RU" sz="3600" cap="all" dirty="0" smtClean="0">
              <a:solidFill>
                <a:srgbClr val="00642D"/>
              </a:solidFill>
              <a:latin typeface="Fedra Sans Pro Book" panose="020B0504040000020004" pitchFamily="34" charset="0"/>
              <a:ea typeface="Fedra Sans Pro Light" charset="0"/>
            </a:endParaRPr>
          </a:p>
          <a:p>
            <a:pPr>
              <a:lnSpc>
                <a:spcPct val="90000"/>
              </a:lnSpc>
              <a:spcBef>
                <a:spcPts val="1331"/>
              </a:spcBef>
              <a:buClr>
                <a:srgbClr val="F69200"/>
              </a:buClr>
              <a:buSzPct val="100000"/>
            </a:pPr>
            <a:r>
              <a:rPr lang="ru-RU" altLang="ru-RU" sz="2800" cap="all" dirty="0" smtClean="0">
                <a:solidFill>
                  <a:srgbClr val="00642D"/>
                </a:solidFill>
                <a:latin typeface="Fedra Sans Pro Book" panose="020B0504040000020004" pitchFamily="34" charset="0"/>
                <a:ea typeface="Fedra Sans Pro Light" charset="0"/>
              </a:rPr>
              <a:t> </a:t>
            </a:r>
            <a:endParaRPr lang="ru-RU" altLang="ru-RU" sz="2800" cap="all" dirty="0">
              <a:solidFill>
                <a:srgbClr val="00642D"/>
              </a:solidFill>
              <a:latin typeface="Fedra Sans Pro Book" panose="020B0504040000020004" pitchFamily="34" charset="0"/>
              <a:ea typeface="Fedra Sans Pro Light" charset="0"/>
            </a:endParaRPr>
          </a:p>
          <a:p>
            <a:pPr>
              <a:lnSpc>
                <a:spcPct val="90000"/>
              </a:lnSpc>
              <a:spcBef>
                <a:spcPts val="1331"/>
              </a:spcBef>
              <a:buClr>
                <a:srgbClr val="F69200"/>
              </a:buClr>
              <a:buSzPct val="100000"/>
            </a:pPr>
            <a:endParaRPr lang="ru-RU" altLang="ru-RU" sz="2800" cap="all" dirty="0" smtClean="0">
              <a:solidFill>
                <a:srgbClr val="00642D"/>
              </a:solidFill>
              <a:latin typeface="Fedra Sans Pro Book" panose="020B0504040000020004" pitchFamily="34" charset="0"/>
              <a:ea typeface="Fedra Sans Pro Light" charset="0"/>
            </a:endParaRPr>
          </a:p>
          <a:p>
            <a:pPr>
              <a:lnSpc>
                <a:spcPct val="90000"/>
              </a:lnSpc>
              <a:spcBef>
                <a:spcPts val="1331"/>
              </a:spcBef>
              <a:buClr>
                <a:srgbClr val="F69200"/>
              </a:buClr>
              <a:buSzPct val="100000"/>
            </a:pPr>
            <a:endParaRPr lang="ru-RU" altLang="ru-RU" sz="2800" cap="all" dirty="0">
              <a:solidFill>
                <a:srgbClr val="00642D"/>
              </a:solidFill>
              <a:latin typeface="Fedra Sans Pro Book" panose="020B0504040000020004" pitchFamily="34" charset="0"/>
              <a:ea typeface="Fedra Sans Pro Light" charset="0"/>
            </a:endParaRPr>
          </a:p>
          <a:p>
            <a:pPr>
              <a:lnSpc>
                <a:spcPct val="90000"/>
              </a:lnSpc>
              <a:spcBef>
                <a:spcPts val="1331"/>
              </a:spcBef>
              <a:buClr>
                <a:srgbClr val="F69200"/>
              </a:buClr>
              <a:buSzPct val="100000"/>
            </a:pPr>
            <a:r>
              <a:rPr lang="ru-RU" altLang="ru-RU" sz="2800" cap="all" dirty="0" smtClean="0">
                <a:solidFill>
                  <a:srgbClr val="00642D"/>
                </a:solidFill>
                <a:latin typeface="Fedra Sans Pro Book" panose="020B0504040000020004" pitchFamily="34" charset="0"/>
                <a:ea typeface="Fedra Sans Pro Light" charset="0"/>
              </a:rPr>
              <a:t>Инструментарий</a:t>
            </a:r>
            <a:r>
              <a:rPr lang="ru-RU" altLang="ru-RU" sz="2800" cap="all" dirty="0">
                <a:solidFill>
                  <a:srgbClr val="00642D"/>
                </a:solidFill>
                <a:latin typeface="Fedra Sans Pro Book" panose="020B0504040000020004" pitchFamily="34" charset="0"/>
                <a:ea typeface="Fedra Sans Pro Light" charset="0"/>
              </a:rPr>
              <a:t>:</a:t>
            </a:r>
          </a:p>
          <a:p>
            <a:pPr>
              <a:lnSpc>
                <a:spcPct val="90000"/>
              </a:lnSpc>
              <a:spcBef>
                <a:spcPts val="1331"/>
              </a:spcBef>
              <a:buClr>
                <a:srgbClr val="F69200"/>
              </a:buClr>
              <a:buSzPct val="100000"/>
            </a:pPr>
            <a:endParaRPr lang="ru-RU" altLang="ru-RU" sz="3600" cap="all" dirty="0">
              <a:solidFill>
                <a:srgbClr val="00642D"/>
              </a:solidFill>
              <a:latin typeface="Fedra Sans Pro Book" panose="020B0504040000020004" pitchFamily="34" charset="0"/>
              <a:ea typeface="Fedra Sans Pro Light" charset="0"/>
            </a:endParaRPr>
          </a:p>
          <a:p>
            <a:pPr>
              <a:lnSpc>
                <a:spcPct val="90000"/>
              </a:lnSpc>
              <a:spcBef>
                <a:spcPts val="1331"/>
              </a:spcBef>
              <a:buClr>
                <a:srgbClr val="F69200"/>
              </a:buClr>
              <a:buSzPct val="100000"/>
            </a:pPr>
            <a:endParaRPr lang="ru-RU" altLang="ru-RU" sz="3600" cap="all" dirty="0" smtClean="0">
              <a:solidFill>
                <a:srgbClr val="00642D"/>
              </a:solidFill>
              <a:latin typeface="Fedra Sans Pro Book" panose="020B0504040000020004" pitchFamily="34" charset="0"/>
              <a:ea typeface="Fedra Sans Pro Light" charset="0"/>
            </a:endParaRPr>
          </a:p>
          <a:p>
            <a:pPr>
              <a:lnSpc>
                <a:spcPct val="90000"/>
              </a:lnSpc>
              <a:spcBef>
                <a:spcPts val="1331"/>
              </a:spcBef>
              <a:buClr>
                <a:srgbClr val="F69200"/>
              </a:buClr>
              <a:buSzPct val="100000"/>
            </a:pPr>
            <a:endParaRPr lang="ru-RU" altLang="ru-RU" sz="3600" cap="all" dirty="0" smtClean="0">
              <a:solidFill>
                <a:srgbClr val="00642D"/>
              </a:solidFill>
              <a:latin typeface="Fedra Sans Pro Book" panose="020B0504040000020004" pitchFamily="34" charset="0"/>
              <a:ea typeface="Fedra Sans Pro Light" charset="0"/>
            </a:endParaRPr>
          </a:p>
          <a:p>
            <a:pPr>
              <a:lnSpc>
                <a:spcPct val="90000"/>
              </a:lnSpc>
              <a:spcBef>
                <a:spcPts val="1331"/>
              </a:spcBef>
              <a:buClr>
                <a:srgbClr val="F69200"/>
              </a:buClr>
              <a:buSzPct val="100000"/>
            </a:pPr>
            <a:r>
              <a:rPr lang="ru-RU" altLang="ru-RU" sz="2800" cap="all" dirty="0" smtClean="0">
                <a:solidFill>
                  <a:srgbClr val="00642D"/>
                </a:solidFill>
                <a:latin typeface="Fedra Sans Pro Book" panose="020B0504040000020004" pitchFamily="34" charset="0"/>
                <a:ea typeface="Fedra Sans Pro Light" charset="0"/>
              </a:rPr>
              <a:t>Организация деятельности</a:t>
            </a:r>
          </a:p>
          <a:p>
            <a:pPr algn="ctr">
              <a:lnSpc>
                <a:spcPct val="90000"/>
              </a:lnSpc>
              <a:spcBef>
                <a:spcPts val="1331"/>
              </a:spcBef>
              <a:buClr>
                <a:srgbClr val="F69200"/>
              </a:buClr>
              <a:buSzPct val="100000"/>
            </a:pPr>
            <a:endParaRPr lang="ru-RU" altLang="ru-RU" sz="3600" cap="all" dirty="0">
              <a:solidFill>
                <a:srgbClr val="00642D"/>
              </a:solidFill>
              <a:latin typeface="Fedra Sans Pro Book" panose="020B0504040000020004" pitchFamily="34" charset="0"/>
              <a:ea typeface="Fedra Sans Pro Light" charset="0"/>
            </a:endParaRPr>
          </a:p>
        </p:txBody>
      </p:sp>
      <p:sp>
        <p:nvSpPr>
          <p:cNvPr id="3" name="Shape 485"/>
          <p:cNvSpPr>
            <a:spLocks noChangeArrowheads="1"/>
          </p:cNvSpPr>
          <p:nvPr/>
        </p:nvSpPr>
        <p:spPr bwMode="auto">
          <a:xfrm>
            <a:off x="790328" y="2652257"/>
            <a:ext cx="10737195" cy="344104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60831" rIns="0" bIns="60831"/>
          <a:lstStyle/>
          <a:p>
            <a:pPr marL="608354" indent="-608354" algn="just">
              <a:lnSpc>
                <a:spcPct val="90000"/>
              </a:lnSpc>
              <a:spcBef>
                <a:spcPts val="799"/>
              </a:spcBef>
              <a:buClr>
                <a:srgbClr val="F69200"/>
              </a:buClr>
              <a:buSzPct val="100000"/>
              <a:buFont typeface="Arial" panose="020B0604020202020204" pitchFamily="34" charset="0"/>
              <a:buChar char="•"/>
            </a:pPr>
            <a:endParaRPr lang="ru-RU" altLang="ru-RU" sz="3193" dirty="0">
              <a:latin typeface="Fedra Sans Pro Light" panose="020B0303040000020004" pitchFamily="34" charset="0"/>
              <a:ea typeface="Fedra Sans Pro Light" panose="020B0303040000020004" pitchFamily="34" charset="0"/>
              <a:cs typeface="Fedra Sans Pro Ligh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23854" y="64813"/>
            <a:ext cx="8244334" cy="189425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800" b="1" cap="all" dirty="0">
                <a:solidFill>
                  <a:srgbClr val="00642D"/>
                </a:solidFill>
                <a:latin typeface="Fedra Sans Pro Book" panose="020B0504040000020004" pitchFamily="34" charset="0"/>
                <a:ea typeface="Fedra Sans Pro Light" charset="0"/>
              </a:rPr>
              <a:t>ВСЕ ВМЕСТЕ</a:t>
            </a:r>
            <a:endParaRPr lang="ru-RU" sz="2800" b="1" cap="all" dirty="0">
              <a:solidFill>
                <a:srgbClr val="00642D"/>
              </a:solidFill>
              <a:latin typeface="Fedra Sans Pro Book" panose="020B0504040000020004" pitchFamily="34" charset="0"/>
              <a:ea typeface="Fedra Sans Pro Light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41970" y="2325282"/>
            <a:ext cx="7560840" cy="18002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800" b="1" cap="all" dirty="0" smtClean="0">
                <a:solidFill>
                  <a:srgbClr val="00642D"/>
                </a:solidFill>
                <a:latin typeface="Fedra Sans Pro Book" panose="020B0504040000020004" pitchFamily="34" charset="0"/>
                <a:ea typeface="Fedra Sans Pro Light" charset="0"/>
              </a:rPr>
              <a:t>МОТИВАЦИЯ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10026" y="4539560"/>
            <a:ext cx="5792165" cy="180023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800" b="1" cap="all" dirty="0">
                <a:solidFill>
                  <a:srgbClr val="00642D"/>
                </a:solidFill>
                <a:latin typeface="Fedra Sans Pro Book" panose="020B0504040000020004" pitchFamily="34" charset="0"/>
                <a:ea typeface="Fedra Sans Pro Light" charset="0"/>
              </a:rPr>
              <a:t>Коллективное </a:t>
            </a:r>
            <a:r>
              <a:rPr lang="ru-RU" altLang="ru-RU" sz="2800" b="1" cap="all" dirty="0" smtClean="0">
                <a:solidFill>
                  <a:srgbClr val="00642D"/>
                </a:solidFill>
                <a:latin typeface="Fedra Sans Pro Book" panose="020B0504040000020004" pitchFamily="34" charset="0"/>
                <a:ea typeface="Fedra Sans Pro Light" charset="0"/>
              </a:rPr>
              <a:t>проектирование</a:t>
            </a:r>
            <a:endParaRPr lang="ru-RU" altLang="ru-RU" sz="2800" b="1" cap="all" dirty="0">
              <a:solidFill>
                <a:srgbClr val="00642D"/>
              </a:solidFill>
              <a:latin typeface="Fedra Sans Pro Book" panose="020B0504040000020004" pitchFamily="34" charset="0"/>
              <a:ea typeface="Fedra Sans Pr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715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>
            <a:spLocks noChangeArrowheads="1"/>
          </p:cNvSpPr>
          <p:nvPr/>
        </p:nvSpPr>
        <p:spPr bwMode="auto">
          <a:xfrm>
            <a:off x="391565" y="764704"/>
            <a:ext cx="11211863" cy="5821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ts val="1331"/>
              </a:spcBef>
              <a:buClr>
                <a:srgbClr val="F69200"/>
              </a:buClr>
              <a:buSzPct val="100000"/>
            </a:pPr>
            <a:r>
              <a:rPr lang="ru-RU" altLang="ru-RU" sz="2800" cap="all" dirty="0" smtClean="0">
                <a:solidFill>
                  <a:srgbClr val="00642D"/>
                </a:solidFill>
                <a:latin typeface="Fedra Sans Pro Book" panose="020B0504040000020004" pitchFamily="34" charset="0"/>
                <a:ea typeface="Fedra Sans Pro Light" charset="0"/>
              </a:rPr>
              <a:t>Планируемый результат 1.</a:t>
            </a:r>
            <a:endParaRPr lang="ru-RU" altLang="ru-RU" sz="3600" cap="all" dirty="0" smtClean="0">
              <a:solidFill>
                <a:srgbClr val="00642D"/>
              </a:solidFill>
              <a:latin typeface="Fedra Sans Pro Book" panose="020B0504040000020004" pitchFamily="34" charset="0"/>
              <a:ea typeface="Fedra Sans Pro Light" charset="0"/>
            </a:endParaRPr>
          </a:p>
          <a:p>
            <a:pPr>
              <a:lnSpc>
                <a:spcPct val="90000"/>
              </a:lnSpc>
              <a:spcBef>
                <a:spcPts val="1331"/>
              </a:spcBef>
              <a:buClr>
                <a:srgbClr val="F69200"/>
              </a:buClr>
              <a:buSzPct val="100000"/>
            </a:pPr>
            <a:r>
              <a:rPr lang="ru-RU" altLang="ru-RU" sz="2800" cap="all" dirty="0" smtClean="0">
                <a:solidFill>
                  <a:srgbClr val="00642D"/>
                </a:solidFill>
                <a:latin typeface="Fedra Sans Pro Book" panose="020B0504040000020004" pitchFamily="34" charset="0"/>
                <a:ea typeface="Fedra Sans Pro Light" charset="0"/>
              </a:rPr>
              <a:t> </a:t>
            </a:r>
            <a:endParaRPr lang="ru-RU" altLang="ru-RU" sz="2800" cap="all" dirty="0">
              <a:solidFill>
                <a:srgbClr val="00642D"/>
              </a:solidFill>
              <a:latin typeface="Fedra Sans Pro Book" panose="020B0504040000020004" pitchFamily="34" charset="0"/>
              <a:ea typeface="Fedra Sans Pro Light" charset="0"/>
            </a:endParaRPr>
          </a:p>
          <a:p>
            <a:pPr>
              <a:lnSpc>
                <a:spcPct val="90000"/>
              </a:lnSpc>
              <a:spcBef>
                <a:spcPts val="1331"/>
              </a:spcBef>
              <a:buClr>
                <a:srgbClr val="F69200"/>
              </a:buClr>
              <a:buSzPct val="100000"/>
            </a:pPr>
            <a:endParaRPr lang="ru-RU" altLang="ru-RU" sz="2800" cap="all" dirty="0" smtClean="0">
              <a:solidFill>
                <a:srgbClr val="00642D"/>
              </a:solidFill>
              <a:latin typeface="Fedra Sans Pro Book" panose="020B0504040000020004" pitchFamily="34" charset="0"/>
              <a:ea typeface="Fedra Sans Pro Light" charset="0"/>
            </a:endParaRPr>
          </a:p>
          <a:p>
            <a:pPr>
              <a:lnSpc>
                <a:spcPct val="90000"/>
              </a:lnSpc>
              <a:spcBef>
                <a:spcPts val="1331"/>
              </a:spcBef>
              <a:buClr>
                <a:srgbClr val="F69200"/>
              </a:buClr>
              <a:buSzPct val="100000"/>
            </a:pPr>
            <a:endParaRPr lang="ru-RU" altLang="ru-RU" sz="2800" cap="all" dirty="0">
              <a:solidFill>
                <a:srgbClr val="00642D"/>
              </a:solidFill>
              <a:latin typeface="Fedra Sans Pro Book" panose="020B0504040000020004" pitchFamily="34" charset="0"/>
              <a:ea typeface="Fedra Sans Pro Light" charset="0"/>
            </a:endParaRPr>
          </a:p>
          <a:p>
            <a:pPr>
              <a:lnSpc>
                <a:spcPct val="90000"/>
              </a:lnSpc>
              <a:spcBef>
                <a:spcPts val="1331"/>
              </a:spcBef>
              <a:buClr>
                <a:srgbClr val="F69200"/>
              </a:buClr>
              <a:buSzPct val="100000"/>
            </a:pPr>
            <a:r>
              <a:rPr lang="ru-RU" altLang="ru-RU" sz="2800" cap="all" dirty="0" smtClean="0">
                <a:solidFill>
                  <a:srgbClr val="00642D"/>
                </a:solidFill>
                <a:latin typeface="Fedra Sans Pro Book" panose="020B0504040000020004" pitchFamily="34" charset="0"/>
                <a:ea typeface="Fedra Sans Pro Light" charset="0"/>
              </a:rPr>
              <a:t>Результат 2.</a:t>
            </a:r>
            <a:endParaRPr lang="ru-RU" altLang="ru-RU" sz="2800" cap="all" dirty="0">
              <a:solidFill>
                <a:srgbClr val="00642D"/>
              </a:solidFill>
              <a:latin typeface="Fedra Sans Pro Book" panose="020B0504040000020004" pitchFamily="34" charset="0"/>
              <a:ea typeface="Fedra Sans Pro Light" charset="0"/>
            </a:endParaRPr>
          </a:p>
          <a:p>
            <a:pPr>
              <a:lnSpc>
                <a:spcPct val="90000"/>
              </a:lnSpc>
              <a:spcBef>
                <a:spcPts val="1331"/>
              </a:spcBef>
              <a:buClr>
                <a:srgbClr val="F69200"/>
              </a:buClr>
              <a:buSzPct val="100000"/>
            </a:pPr>
            <a:endParaRPr lang="ru-RU" altLang="ru-RU" sz="3600" cap="all" dirty="0">
              <a:solidFill>
                <a:srgbClr val="00642D"/>
              </a:solidFill>
              <a:latin typeface="Fedra Sans Pro Book" panose="020B0504040000020004" pitchFamily="34" charset="0"/>
              <a:ea typeface="Fedra Sans Pro Light" charset="0"/>
            </a:endParaRPr>
          </a:p>
          <a:p>
            <a:pPr>
              <a:lnSpc>
                <a:spcPct val="90000"/>
              </a:lnSpc>
              <a:spcBef>
                <a:spcPts val="1331"/>
              </a:spcBef>
              <a:buClr>
                <a:srgbClr val="F69200"/>
              </a:buClr>
              <a:buSzPct val="100000"/>
            </a:pPr>
            <a:endParaRPr lang="ru-RU" altLang="ru-RU" sz="3600" cap="all" dirty="0" smtClean="0">
              <a:solidFill>
                <a:srgbClr val="00642D"/>
              </a:solidFill>
              <a:latin typeface="Fedra Sans Pro Book" panose="020B0504040000020004" pitchFamily="34" charset="0"/>
              <a:ea typeface="Fedra Sans Pro Light" charset="0"/>
            </a:endParaRPr>
          </a:p>
          <a:p>
            <a:pPr>
              <a:lnSpc>
                <a:spcPct val="90000"/>
              </a:lnSpc>
              <a:spcBef>
                <a:spcPts val="1331"/>
              </a:spcBef>
              <a:buClr>
                <a:srgbClr val="F69200"/>
              </a:buClr>
              <a:buSzPct val="100000"/>
            </a:pPr>
            <a:endParaRPr lang="ru-RU" altLang="ru-RU" sz="3600" cap="all" dirty="0" smtClean="0">
              <a:solidFill>
                <a:srgbClr val="00642D"/>
              </a:solidFill>
              <a:latin typeface="Fedra Sans Pro Book" panose="020B0504040000020004" pitchFamily="34" charset="0"/>
              <a:ea typeface="Fedra Sans Pro Light" charset="0"/>
            </a:endParaRPr>
          </a:p>
          <a:p>
            <a:pPr>
              <a:lnSpc>
                <a:spcPct val="90000"/>
              </a:lnSpc>
              <a:spcBef>
                <a:spcPts val="1331"/>
              </a:spcBef>
              <a:buClr>
                <a:srgbClr val="F69200"/>
              </a:buClr>
              <a:buSzPct val="100000"/>
            </a:pPr>
            <a:r>
              <a:rPr lang="ru-RU" altLang="ru-RU" sz="2800" cap="all" dirty="0" err="1" smtClean="0">
                <a:solidFill>
                  <a:srgbClr val="00642D"/>
                </a:solidFill>
                <a:latin typeface="Fedra Sans Pro Book" panose="020B0504040000020004" pitchFamily="34" charset="0"/>
                <a:ea typeface="Fedra Sans Pro Light" charset="0"/>
              </a:rPr>
              <a:t>РЕЗультат</a:t>
            </a:r>
            <a:r>
              <a:rPr lang="ru-RU" altLang="ru-RU" sz="2800" cap="all" dirty="0" smtClean="0">
                <a:solidFill>
                  <a:srgbClr val="00642D"/>
                </a:solidFill>
                <a:latin typeface="Fedra Sans Pro Book" panose="020B0504040000020004" pitchFamily="34" charset="0"/>
                <a:ea typeface="Fedra Sans Pro Light" charset="0"/>
              </a:rPr>
              <a:t> 3.</a:t>
            </a:r>
          </a:p>
          <a:p>
            <a:pPr algn="ctr">
              <a:lnSpc>
                <a:spcPct val="90000"/>
              </a:lnSpc>
              <a:spcBef>
                <a:spcPts val="1331"/>
              </a:spcBef>
              <a:buClr>
                <a:srgbClr val="F69200"/>
              </a:buClr>
              <a:buSzPct val="100000"/>
            </a:pPr>
            <a:endParaRPr lang="ru-RU" altLang="ru-RU" sz="3600" cap="all" dirty="0">
              <a:solidFill>
                <a:srgbClr val="00642D"/>
              </a:solidFill>
              <a:latin typeface="Fedra Sans Pro Book" panose="020B0504040000020004" pitchFamily="34" charset="0"/>
              <a:ea typeface="Fedra Sans Pro Light" charset="0"/>
            </a:endParaRPr>
          </a:p>
        </p:txBody>
      </p:sp>
      <p:sp>
        <p:nvSpPr>
          <p:cNvPr id="3" name="Shape 485"/>
          <p:cNvSpPr>
            <a:spLocks noChangeArrowheads="1"/>
          </p:cNvSpPr>
          <p:nvPr/>
        </p:nvSpPr>
        <p:spPr bwMode="auto">
          <a:xfrm>
            <a:off x="790328" y="2652257"/>
            <a:ext cx="10737195" cy="344104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0" tIns="60831" rIns="0" bIns="60831"/>
          <a:lstStyle/>
          <a:p>
            <a:pPr marL="608354" indent="-608354" algn="just">
              <a:lnSpc>
                <a:spcPct val="90000"/>
              </a:lnSpc>
              <a:spcBef>
                <a:spcPts val="799"/>
              </a:spcBef>
              <a:buClr>
                <a:srgbClr val="F69200"/>
              </a:buClr>
              <a:buSzPct val="100000"/>
              <a:buFont typeface="Arial" panose="020B0604020202020204" pitchFamily="34" charset="0"/>
              <a:buChar char="•"/>
            </a:pPr>
            <a:endParaRPr lang="ru-RU" altLang="ru-RU" sz="3193" dirty="0">
              <a:latin typeface="Fedra Sans Pro Light" panose="020B0303040000020004" pitchFamily="34" charset="0"/>
              <a:ea typeface="Fedra Sans Pro Light" panose="020B0303040000020004" pitchFamily="34" charset="0"/>
              <a:cs typeface="Fedra Sans Pro Ligh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45523" y="103663"/>
            <a:ext cx="5519334" cy="205559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cap="all" dirty="0" smtClean="0">
                <a:solidFill>
                  <a:srgbClr val="00642D"/>
                </a:solidFill>
                <a:latin typeface="Fedra Sans Pro Book" panose="020B0504040000020004" pitchFamily="34" charset="0"/>
                <a:ea typeface="Fedra Sans Pro Light" charset="0"/>
              </a:rPr>
              <a:t>Уточнены понятия и терминология</a:t>
            </a:r>
          </a:p>
          <a:p>
            <a:pPr algn="ctr"/>
            <a:endParaRPr lang="ru-RU" sz="2800" b="1" cap="all" dirty="0" smtClean="0">
              <a:solidFill>
                <a:srgbClr val="00642D"/>
              </a:solidFill>
              <a:latin typeface="Fedra Sans Pro Book" panose="020B0504040000020004" pitchFamily="34" charset="0"/>
              <a:ea typeface="Fedra Sans Pro Light" charset="0"/>
            </a:endParaRPr>
          </a:p>
          <a:p>
            <a:pPr algn="ctr"/>
            <a:r>
              <a:rPr lang="ru-RU" sz="1600" b="1" cap="all" dirty="0" smtClean="0">
                <a:solidFill>
                  <a:srgbClr val="00642D"/>
                </a:solidFill>
                <a:latin typeface="Fedra Sans Pro Book" panose="020B0504040000020004" pitchFamily="34" charset="0"/>
                <a:ea typeface="Fedra Sans Pro Light" charset="0"/>
              </a:rPr>
              <a:t>(ответственное </a:t>
            </a:r>
            <a:r>
              <a:rPr lang="ru-RU" sz="1600" b="1" cap="all" dirty="0" err="1" smtClean="0">
                <a:solidFill>
                  <a:srgbClr val="00642D"/>
                </a:solidFill>
                <a:latin typeface="Fedra Sans Pro Book" panose="020B0504040000020004" pitchFamily="34" charset="0"/>
                <a:ea typeface="Fedra Sans Pro Light" charset="0"/>
              </a:rPr>
              <a:t>родительство</a:t>
            </a:r>
            <a:r>
              <a:rPr lang="ru-RU" sz="1600" b="1" cap="all" dirty="0" smtClean="0">
                <a:solidFill>
                  <a:srgbClr val="00642D"/>
                </a:solidFill>
                <a:latin typeface="Fedra Sans Pro Book" panose="020B0504040000020004" pitchFamily="34" charset="0"/>
                <a:ea typeface="Fedra Sans Pro Light" charset="0"/>
              </a:rPr>
              <a:t>, сотрудничество с семьей, условия положительных изменений)</a:t>
            </a:r>
            <a:endParaRPr lang="ru-RU" sz="1600" b="1" cap="all" dirty="0">
              <a:solidFill>
                <a:srgbClr val="00642D"/>
              </a:solidFill>
              <a:latin typeface="Fedra Sans Pro Book" panose="020B0504040000020004" pitchFamily="34" charset="0"/>
              <a:ea typeface="Fedra Sans Pro Light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92509" y="2368638"/>
            <a:ext cx="7848872" cy="18002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400" b="1" cap="all" dirty="0" smtClean="0">
                <a:solidFill>
                  <a:srgbClr val="00642D"/>
                </a:solidFill>
                <a:latin typeface="Fedra Sans Pro Book" panose="020B0504040000020004" pitchFamily="34" charset="0"/>
                <a:ea typeface="Fedra Sans Pro Light" charset="0"/>
              </a:rPr>
              <a:t>Создана ситуация Включенности и </a:t>
            </a:r>
            <a:r>
              <a:rPr lang="ru-RU" altLang="ru-RU" sz="2400" b="1" cap="all" dirty="0" err="1" smtClean="0">
                <a:solidFill>
                  <a:srgbClr val="00642D"/>
                </a:solidFill>
                <a:latin typeface="Fedra Sans Pro Book" panose="020B0504040000020004" pitchFamily="34" charset="0"/>
                <a:ea typeface="Fedra Sans Pro Light" charset="0"/>
              </a:rPr>
              <a:t>МОТИВАЦИи</a:t>
            </a:r>
            <a:r>
              <a:rPr lang="ru-RU" altLang="ru-RU" sz="2400" b="1" cap="all" dirty="0" smtClean="0">
                <a:solidFill>
                  <a:srgbClr val="00642D"/>
                </a:solidFill>
                <a:latin typeface="Fedra Sans Pro Book" panose="020B0504040000020004" pitchFamily="34" charset="0"/>
                <a:ea typeface="Fedra Sans Pro Light" charset="0"/>
              </a:rPr>
              <a:t> педагогов и родителей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915742" y="4539560"/>
            <a:ext cx="9010544" cy="180023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400" b="1" cap="all" dirty="0" smtClean="0">
                <a:solidFill>
                  <a:srgbClr val="00642D"/>
                </a:solidFill>
                <a:latin typeface="Fedra Sans Pro Book" panose="020B0504040000020004" pitchFamily="34" charset="0"/>
                <a:ea typeface="Fedra Sans Pro Light" charset="0"/>
              </a:rPr>
              <a:t>Осмыслена необходимость проектирования и реализации Модели формирования </a:t>
            </a:r>
          </a:p>
          <a:p>
            <a:pPr algn="ctr"/>
            <a:r>
              <a:rPr lang="ru-RU" altLang="ru-RU" sz="2400" b="1" cap="all" dirty="0" smtClean="0">
                <a:solidFill>
                  <a:srgbClr val="00642D"/>
                </a:solidFill>
                <a:latin typeface="Fedra Sans Pro Book" panose="020B0504040000020004" pitchFamily="34" charset="0"/>
                <a:ea typeface="Fedra Sans Pro Light" charset="0"/>
              </a:rPr>
              <a:t>ответственного родительства в детском саду «Ивушка»</a:t>
            </a:r>
            <a:endParaRPr lang="ru-RU" altLang="ru-RU" sz="2400" b="1" cap="all" dirty="0">
              <a:solidFill>
                <a:srgbClr val="00642D"/>
              </a:solidFill>
              <a:latin typeface="Fedra Sans Pro Book" panose="020B0504040000020004" pitchFamily="34" charset="0"/>
              <a:ea typeface="Fedra Sans Pr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147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430" y="0"/>
            <a:ext cx="12060758" cy="709713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ВОПРОСЫ ДЛЯ ОБСУЖДЕНИЯ: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Что такое ответственное </a:t>
            </a:r>
            <a:r>
              <a:rPr lang="ru-RU" sz="2000" b="1" dirty="0" err="1" smtClean="0">
                <a:solidFill>
                  <a:srgbClr val="002060"/>
                </a:solidFill>
              </a:rPr>
              <a:t>родительство</a:t>
            </a:r>
            <a:r>
              <a:rPr lang="ru-RU" sz="2000" b="1" dirty="0" smtClean="0">
                <a:solidFill>
                  <a:srgbClr val="002060"/>
                </a:solidFill>
              </a:rPr>
              <a:t>?</a:t>
            </a:r>
            <a:endParaRPr lang="ru-RU" sz="2000" b="1" dirty="0">
              <a:solidFill>
                <a:srgbClr val="002060"/>
              </a:solidFill>
            </a:endParaRP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 </a:t>
            </a:r>
            <a:r>
              <a:rPr lang="ru-RU" sz="2000" b="1" dirty="0" smtClean="0">
                <a:solidFill>
                  <a:srgbClr val="002060"/>
                </a:solidFill>
              </a:rPr>
              <a:t>Что нужно для того, чтобы возникла ситуация </a:t>
            </a:r>
            <a:r>
              <a:rPr lang="ru-RU" sz="2000" b="1" dirty="0" err="1" smtClean="0">
                <a:solidFill>
                  <a:srgbClr val="002060"/>
                </a:solidFill>
              </a:rPr>
              <a:t>взаимозаинтересованного</a:t>
            </a:r>
            <a:r>
              <a:rPr lang="ru-RU" sz="2000" b="1" dirty="0" smtClean="0">
                <a:solidFill>
                  <a:srgbClr val="002060"/>
                </a:solidFill>
              </a:rPr>
              <a:t> сотрудничества педагогов и семьи в детском саду?</a:t>
            </a:r>
            <a:endParaRPr lang="ru-RU" sz="2000" b="1" dirty="0">
              <a:solidFill>
                <a:srgbClr val="002060"/>
              </a:solidFill>
            </a:endParaRP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Почему некоторые </a:t>
            </a:r>
            <a:r>
              <a:rPr lang="ru-RU" sz="2000" b="1" dirty="0" smtClean="0">
                <a:solidFill>
                  <a:srgbClr val="002060"/>
                </a:solidFill>
              </a:rPr>
              <a:t>формы работы педагогов с семьей «не срабатывают»? Какие аспекты нужно учитывать сегодня в работе с семьей?</a:t>
            </a:r>
            <a:endParaRPr lang="ru-RU" sz="2000" b="1" dirty="0">
              <a:solidFill>
                <a:srgbClr val="002060"/>
              </a:solidFill>
            </a:endParaRP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Какие формы сотрудничества детского сада и семьи делают его живым </a:t>
            </a:r>
            <a:r>
              <a:rPr lang="ru-RU" sz="2000" b="1" dirty="0">
                <a:solidFill>
                  <a:srgbClr val="002060"/>
                </a:solidFill>
              </a:rPr>
              <a:t>и активным</a:t>
            </a:r>
            <a:r>
              <a:rPr lang="ru-RU" sz="2000" b="1" dirty="0" smtClean="0">
                <a:solidFill>
                  <a:srgbClr val="002060"/>
                </a:solidFill>
              </a:rPr>
              <a:t>? Что нужно изменить обеим сторонам в этом направлении?</a:t>
            </a:r>
            <a:endParaRPr lang="ru-RU" sz="2000" b="1" dirty="0">
              <a:solidFill>
                <a:srgbClr val="002060"/>
              </a:solidFill>
            </a:endParaRP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Какие проблемы нужно преодолеть, чтобы </a:t>
            </a:r>
            <a:r>
              <a:rPr lang="ru-RU" sz="2000" b="1" dirty="0" smtClean="0">
                <a:solidFill>
                  <a:srgbClr val="002060"/>
                </a:solidFill>
              </a:rPr>
              <a:t>родительские сообщества в группах детского сада стало активным и действенным? В чем могут помочь воспитатели?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Каковы основные точки опоры </a:t>
            </a:r>
            <a:r>
              <a:rPr lang="ru-RU" sz="2000" b="1" dirty="0">
                <a:solidFill>
                  <a:srgbClr val="002060"/>
                </a:solidFill>
              </a:rPr>
              <a:t>педагогов </a:t>
            </a:r>
            <a:r>
              <a:rPr lang="ru-RU" sz="2000" b="1" dirty="0" smtClean="0">
                <a:solidFill>
                  <a:srgbClr val="002060"/>
                </a:solidFill>
              </a:rPr>
              <a:t>детского </a:t>
            </a:r>
            <a:r>
              <a:rPr lang="ru-RU" sz="2000" b="1" dirty="0">
                <a:solidFill>
                  <a:srgbClr val="002060"/>
                </a:solidFill>
              </a:rPr>
              <a:t>сада </a:t>
            </a:r>
            <a:r>
              <a:rPr lang="ru-RU" sz="2000" b="1" dirty="0" smtClean="0">
                <a:solidFill>
                  <a:srgbClr val="002060"/>
                </a:solidFill>
              </a:rPr>
              <a:t>во взаимодействии и сотрудничестве с современными родителями</a:t>
            </a:r>
          </a:p>
          <a:p>
            <a:pPr lvl="0">
              <a:spcAft>
                <a:spcPts val="1200"/>
              </a:spcAft>
            </a:pPr>
            <a:r>
              <a:rPr lang="ru-RU" sz="2000" b="1" dirty="0" smtClean="0">
                <a:solidFill>
                  <a:srgbClr val="002060"/>
                </a:solidFill>
              </a:rPr>
              <a:t>И наконец,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Достижение целевых показателей Программы развития и Проекта по созданию в детском саду личностно-развивающей образовательной среды (ЛРОС) и комфортных условия воспитания и образования детей – </a:t>
            </a:r>
          </a:p>
          <a:p>
            <a:pPr lvl="0">
              <a:spcAft>
                <a:spcPts val="1200"/>
              </a:spcAft>
            </a:pPr>
            <a:r>
              <a:rPr lang="ru-RU" sz="2000" b="1" dirty="0" smtClean="0">
                <a:solidFill>
                  <a:srgbClr val="002060"/>
                </a:solidFill>
              </a:rPr>
              <a:t>                    это дело только педагогического коллектива или и родителей тоже?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790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88640"/>
            <a:ext cx="12168188" cy="632711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800" b="1" u="sng" dirty="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ВОПРОС повестки 1: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800" b="1" u="sng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800" b="1" u="sng" dirty="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ctr">
              <a:buFont typeface="+mj-lt"/>
              <a:buAutoNum type="arabicPeriod"/>
            </a:pPr>
            <a:r>
              <a:rPr lang="ru-RU" sz="3600" b="1" dirty="0">
                <a:solidFill>
                  <a:srgbClr val="002060"/>
                </a:solidFill>
              </a:rPr>
              <a:t>Работа с семьей и родителями как приоритетное направление воспитания и образования детей в МДОУ №3 «Ивушка» ЯМР  </a:t>
            </a:r>
            <a:endParaRPr lang="ru-RU" sz="3600" b="1" dirty="0" smtClean="0">
              <a:solidFill>
                <a:srgbClr val="002060"/>
              </a:solidFill>
            </a:endParaRPr>
          </a:p>
          <a:p>
            <a:pPr lvl="0" algn="ctr"/>
            <a:r>
              <a:rPr lang="ru-RU" sz="3600" b="1" dirty="0">
                <a:solidFill>
                  <a:srgbClr val="002060"/>
                </a:solidFill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</a:rPr>
              <a:t>                                                   </a:t>
            </a:r>
            <a:r>
              <a:rPr lang="ru-RU" sz="3600" dirty="0" err="1">
                <a:solidFill>
                  <a:srgbClr val="002060"/>
                </a:solidFill>
              </a:rPr>
              <a:t>Шаброва</a:t>
            </a:r>
            <a:r>
              <a:rPr lang="ru-RU" sz="3600" dirty="0">
                <a:solidFill>
                  <a:srgbClr val="002060"/>
                </a:solidFill>
              </a:rPr>
              <a:t> А.И</a:t>
            </a:r>
            <a:r>
              <a:rPr lang="ru-RU" sz="3600" dirty="0" smtClean="0">
                <a:solidFill>
                  <a:srgbClr val="002060"/>
                </a:solidFill>
              </a:rPr>
              <a:t>., заведующий</a:t>
            </a:r>
          </a:p>
          <a:p>
            <a:pPr lvl="0" algn="r"/>
            <a:r>
              <a:rPr lang="ru-RU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мин</a:t>
            </a:r>
            <a:endParaRPr lang="ru-RU" sz="20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8663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1706</TotalTime>
  <Words>1079</Words>
  <Application>Microsoft Office PowerPoint</Application>
  <PresentationFormat>Произвольный</PresentationFormat>
  <Paragraphs>261</Paragraphs>
  <Slides>18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ГлавБух</cp:lastModifiedBy>
  <cp:revision>146</cp:revision>
  <cp:lastPrinted>2022-08-30T06:36:10Z</cp:lastPrinted>
  <dcterms:created xsi:type="dcterms:W3CDTF">2020-09-14T17:49:18Z</dcterms:created>
  <dcterms:modified xsi:type="dcterms:W3CDTF">2022-09-21T08:43:05Z</dcterms:modified>
</cp:coreProperties>
</file>