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4" r:id="rId5"/>
    <p:sldId id="259" r:id="rId6"/>
    <p:sldId id="260" r:id="rId7"/>
    <p:sldId id="261" r:id="rId8"/>
    <p:sldId id="268" r:id="rId9"/>
    <p:sldId id="266" r:id="rId10"/>
    <p:sldId id="267" r:id="rId11"/>
    <p:sldId id="269" r:id="rId12"/>
    <p:sldId id="270" r:id="rId13"/>
    <p:sldId id="265" r:id="rId14"/>
    <p:sldId id="262" r:id="rId15"/>
    <p:sldId id="263" r:id="rId16"/>
    <p:sldId id="264" r:id="rId17"/>
    <p:sldId id="27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:p15="http://schemas.microsoft.com/office/powerpoint/2012/main" xmlns="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6404" autoAdjust="0"/>
  </p:normalViewPr>
  <p:slideViewPr>
    <p:cSldViewPr snapToGrid="0">
      <p:cViewPr varScale="1">
        <p:scale>
          <a:sx n="73" d="100"/>
          <a:sy n="73" d="100"/>
        </p:scale>
        <p:origin x="-58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4T18:39:24.246" idx="1">
    <p:pos x="6436" y="1496"/>
    <p:text>вот это я что-то не очень поняла</p:text>
    <p:extLst>
      <p:ext uri="{C676402C-5697-4E1C-873F-D02D1690AC5C}">
        <p15:threadingInfo xmlns:p15="http://schemas.microsoft.com/office/powerpoint/2012/main" xmlns="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pPr/>
              <a:t>02.10.2023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 </a:t>
            </a:r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МДОУ </a:t>
            </a:r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 3 «</a:t>
            </a:r>
            <a:r>
              <a:rPr lang="ru-RU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Ивушка</a:t>
            </a:r>
            <a:r>
              <a:rPr lang="ru-RU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ЯМР</a:t>
            </a:r>
            <a:endParaRPr lang="ru-RU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5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371" y="979714"/>
            <a:ext cx="11425269" cy="540161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детей дошкольного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возраста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ряд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видов деятельности, таких как игровая, включая сюжетно-ролевую игру, игру с правилами и другие виды игры;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коммуникативная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(общение и взаимодействие со взрослыми и сверстниками);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познавательно-исследовательская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(исследования объектов окружающего мира и экспериментирования с ними);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восприятие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художественной литературы и фольклора;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самообслуживание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элементарный бытовой труд (в помещении и на улице);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конструктивно-модельная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(конструирование из разного материала, включая конструкторы, модули, бумагу, природный и иной материал);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изобразительная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(рисование, лепка, аппликация);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музыкальная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двигательная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(овладение основными движениями) формы активности ребенка.</a:t>
            </a: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332656"/>
            <a:ext cx="10972800" cy="64807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деятельности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371" y="1724296"/>
            <a:ext cx="11425269" cy="46570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Общая цель воспитания в дошкольной образовательной организации - личностное развитие каждого ребёнка с учётом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предполагает:</a:t>
            </a:r>
          </a:p>
          <a:p>
            <a:pPr>
              <a:lnSpc>
                <a:spcPct val="100000"/>
              </a:lnSpc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</a:p>
          <a:p>
            <a:pPr>
              <a:lnSpc>
                <a:spcPct val="100000"/>
              </a:lnSpc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формирование ценностного отношения к окружающему миру (природному и социокультурному), другим людям, самому себе;</a:t>
            </a:r>
          </a:p>
          <a:p>
            <a:pPr>
              <a:lnSpc>
                <a:spcPct val="100000"/>
              </a:lnSpc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становление первичного опыта деятельности и поведения в соответствии с традиционными ценностями, принятыми в обществе нормами и правилами.</a:t>
            </a:r>
          </a:p>
          <a:p>
            <a:pPr>
              <a:buNone/>
            </a:pPr>
            <a:endParaRPr lang="ru-RU" sz="18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332656"/>
            <a:ext cx="10972800" cy="105200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Программа воспитания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48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3172714"/>
              </p:ext>
            </p:extLst>
          </p:nvPr>
        </p:nvGraphicFramePr>
        <p:xfrm>
          <a:off x="431074" y="1084218"/>
          <a:ext cx="11469189" cy="52150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90057"/>
                <a:gridCol w="9379132"/>
              </a:tblGrid>
              <a:tr h="287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Ценности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</a:tr>
              <a:tr h="1492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Патриотическое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Ценности - Родина и природа лежат в основе патриотического направления воспитания. Чувство патриотизма возникает у ребёнка вследствие воспитания у него нравственных качеств, интереса, чувства любви и уважения к своей стране - России, своему краю, малой родине, своему народу и народу России в целом (гражданский патриотизм), ответственности, ощущения принадлежности к своему народу.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Патриотическое направление воспитания базируется на идее патриотизма как нравственного чувства, которое вырастает из культуры человеческого бытия, особенностей образа жизни и её уклада, народных и семейных традиций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</a:tr>
              <a:tr h="490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Духовно-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нравственное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Ценности - жизнь, милосердие, добро лежат в основе духовно-нравственного направления воспитания.</a:t>
                      </a:r>
                    </a:p>
                  </a:txBody>
                  <a:tcPr marT="0" marB="0"/>
                </a:tc>
              </a:tr>
              <a:tr h="490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Социальное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Ценности - семья, дружба, человек и сотрудничество лежат в основе социального направления воспитания.</a:t>
                      </a:r>
                    </a:p>
                  </a:txBody>
                  <a:tcPr marT="0" marB="0"/>
                </a:tc>
              </a:tr>
              <a:tr h="490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Познавательное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Ценность - познание лежит в основе познавательного направления воспитания.</a:t>
                      </a:r>
                    </a:p>
                  </a:txBody>
                  <a:tcPr marT="0" marB="0"/>
                </a:tc>
              </a:tr>
              <a:tr h="73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Физическое и </a:t>
                      </a: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оздоровительное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Ценности - жизнь и здоровье лежит в основе физического и оздоровительного направления воспитания.</a:t>
                      </a:r>
                    </a:p>
                  </a:txBody>
                  <a:tcPr marT="0" marB="0"/>
                </a:tc>
              </a:tr>
              <a:tr h="490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Трудовое </a:t>
                      </a: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Ценность - труд лежит в основе трудового направления воспитания.</a:t>
                      </a:r>
                    </a:p>
                  </a:txBody>
                  <a:tcPr marT="0" marB="0"/>
                </a:tc>
              </a:tr>
              <a:tr h="735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Эстетическое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Ценности - культура, красота, лежат в основе эстетического направления воспитания.</a:t>
                      </a:r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12192000" cy="61434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Направления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61018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Основная цель</a:t>
            </a:r>
            <a:r>
              <a:rPr lang="ru-RU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взаимодействия педагогов с семьей –  </a:t>
            </a:r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обеспечить:</a:t>
            </a:r>
          </a:p>
          <a:p>
            <a:pPr algn="just"/>
            <a:r>
              <a:rPr lang="ru-RU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психолого-педагогическую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единства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подходов к воспитанию и обучению детей в условиях ДОО и семьи;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повышение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033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приоритет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семьи в воспитании, обучении и развитии ребенка;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открытость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взаимное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доверие, уважение и доброжелательность во взаимоотношениях педагогов и родителей;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индивидуально-дифференцированный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подход к каждой семье;</a:t>
            </a:r>
          </a:p>
          <a:p>
            <a:pPr lvl="1" algn="just"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возрастосообразность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99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Диагностико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55647" y="2299552"/>
            <a:ext cx="484632" cy="97840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xmlns="" id="{DE3A1961-7BAF-7EF0-3CF4-1BB5BE1EC015}"/>
              </a:ext>
            </a:extLst>
          </p:cNvPr>
          <p:cNvSpPr/>
          <p:nvPr/>
        </p:nvSpPr>
        <p:spPr>
          <a:xfrm>
            <a:off x="5837356" y="2215717"/>
            <a:ext cx="484632" cy="97840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xmlns="" id="{3E7F79E0-B27E-3FCA-77E4-DA83714F5338}"/>
              </a:ext>
            </a:extLst>
          </p:cNvPr>
          <p:cNvSpPr/>
          <p:nvPr/>
        </p:nvSpPr>
        <p:spPr>
          <a:xfrm>
            <a:off x="9297081" y="2260363"/>
            <a:ext cx="484632" cy="97840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xmlns="" val="1428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311" y="1915038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5400000">
            <a:off x="3812345" y="1891307"/>
            <a:ext cx="338552" cy="867522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255222" y="1995981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737954" y="3004457"/>
            <a:ext cx="327720" cy="875994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2090057" y="3971109"/>
            <a:ext cx="3892732" cy="1123406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Информирование родителей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ходе образовательной деятельности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197926" y="1995981"/>
            <a:ext cx="2931628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Просвещение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6564077" y="3030582"/>
            <a:ext cx="322147" cy="794781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3950655"/>
            <a:ext cx="2477193" cy="1143860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</a:t>
            </a:r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7546140" y="1911189"/>
            <a:ext cx="322409" cy="854234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9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9509" y="2492896"/>
            <a:ext cx="8953963" cy="989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buNone/>
            </a:pPr>
            <a:endParaRPr lang="ru-RU" sz="400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28155" y="2395081"/>
            <a:ext cx="4413737" cy="11965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28156" y="3960155"/>
            <a:ext cx="4413736" cy="1318699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утвержден приказом Минобрнауки России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76397" y="2395081"/>
            <a:ext cx="4413737" cy="11788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4257055" y="1508613"/>
            <a:ext cx="287149" cy="8928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7678376" y="1519561"/>
            <a:ext cx="246571" cy="894286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утверждена приказом Минпросвещения России</a:t>
            </a:r>
            <a:b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 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12182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724297"/>
            <a:ext cx="10972800" cy="4110445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МДОУ  №3 «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Ивушка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ЯМР работает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режиме 5-ти дневной недели с выходными днями: суббота, воскресенье и праздничные дни, с 12-ти часовым пребыванием детей: с 7.00 до 19.00.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МДОУ  №3 «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Ивушка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ЯМР осуществляет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обучение, воспитание в интересах личности, общества, государства, обеспечивает охрану жизни и укрепление здоровья, создает благоприятные условия для разностороннего развития личности, в том числе возможность удовлетворения потребности ребенка в самообразовании и получении дополнительного образования.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МДОУ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№3 «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Ивушка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 ЯМР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обеспечивает обучение, воспитание и развитие детей в возрасте от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2-х лет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 прекращения образовательных отношений в группах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комбинированной направленности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332655"/>
            <a:ext cx="10972800" cy="93444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Режим работы ДОУ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8085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1593669"/>
            <a:ext cx="10058400" cy="400495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разностороннее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развитие ребенка в период дошкольного детства с учетом возрастных и индивидуальных особенностей на основе духовно-нравственных ценностей народов Российской Федерации, исторических и национально-культурных традиций»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 ДО включает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Целевой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Содержательный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Организационный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раздел</a:t>
            </a:r>
          </a:p>
        </p:txBody>
      </p:sp>
    </p:spTree>
    <p:extLst>
      <p:ext uri="{BB962C8B-B14F-4D97-AF65-F5344CB8AC3E}">
        <p14:creationId xmlns:p14="http://schemas.microsoft.com/office/powerpoint/2010/main" xmlns="" val="190270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Возрастные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иные категории детей,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97280" y="1963971"/>
            <a:ext cx="10032274" cy="52876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ДОО функционируют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 возрастных групп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xmlns="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9989690"/>
              </p:ext>
            </p:extLst>
          </p:nvPr>
        </p:nvGraphicFramePr>
        <p:xfrm>
          <a:off x="1187175" y="2683565"/>
          <a:ext cx="10399578" cy="2854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263">
                  <a:extLst>
                    <a:ext uri="{9D8B030D-6E8A-4147-A177-3AD203B41FA5}">
                      <a16:colId xmlns:a16="http://schemas.microsoft.com/office/drawing/2014/main" xmlns="" val="2214394451"/>
                    </a:ext>
                  </a:extLst>
                </a:gridCol>
                <a:gridCol w="1733263">
                  <a:extLst>
                    <a:ext uri="{9D8B030D-6E8A-4147-A177-3AD203B41FA5}">
                      <a16:colId xmlns:a16="http://schemas.microsoft.com/office/drawing/2014/main" xmlns="" val="3617615959"/>
                    </a:ext>
                  </a:extLst>
                </a:gridCol>
                <a:gridCol w="1733263">
                  <a:extLst>
                    <a:ext uri="{9D8B030D-6E8A-4147-A177-3AD203B41FA5}">
                      <a16:colId xmlns:a16="http://schemas.microsoft.com/office/drawing/2014/main" xmlns="" val="3327396641"/>
                    </a:ext>
                  </a:extLst>
                </a:gridCol>
                <a:gridCol w="1733263">
                  <a:extLst>
                    <a:ext uri="{9D8B030D-6E8A-4147-A177-3AD203B41FA5}">
                      <a16:colId xmlns:a16="http://schemas.microsoft.com/office/drawing/2014/main" xmlns="" val="2531132373"/>
                    </a:ext>
                  </a:extLst>
                </a:gridCol>
                <a:gridCol w="1733263">
                  <a:extLst>
                    <a:ext uri="{9D8B030D-6E8A-4147-A177-3AD203B41FA5}">
                      <a16:colId xmlns:a16="http://schemas.microsoft.com/office/drawing/2014/main" xmlns="" val="195517292"/>
                    </a:ext>
                  </a:extLst>
                </a:gridCol>
                <a:gridCol w="1733263">
                  <a:extLst>
                    <a:ext uri="{9D8B030D-6E8A-4147-A177-3AD203B41FA5}">
                      <a16:colId xmlns:a16="http://schemas.microsoft.com/office/drawing/2014/main" xmlns="" val="576856533"/>
                    </a:ext>
                  </a:extLst>
                </a:gridCol>
              </a:tblGrid>
              <a:tr h="15162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Возрастная категория группы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Группа раннего возраста </a:t>
                      </a:r>
                    </a:p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(2–3 года)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Группа младшего возраста </a:t>
                      </a:r>
                    </a:p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(3–4 года)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Группа среднего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возраста</a:t>
                      </a:r>
                    </a:p>
                    <a:p>
                      <a:pPr algn="ctr" fontAlgn="t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(4–5 лет)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Группа старшего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возраста</a:t>
                      </a:r>
                    </a:p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 (5–6 лет)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Подготовительная группа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fontAlgn="t"/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(6–7 лет)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030100499"/>
                  </a:ext>
                </a:extLst>
              </a:tr>
              <a:tr h="133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240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2011680"/>
            <a:ext cx="4348821" cy="210312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985554"/>
            <a:ext cx="4937760" cy="226502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условий </a:t>
            </a:r>
            <a:endParaRPr lang="ru-RU" sz="2400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68483" y="4493623"/>
            <a:ext cx="3815543" cy="199861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% от общего объема программы</a:t>
            </a:r>
          </a:p>
          <a:p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4519749"/>
            <a:ext cx="3815543" cy="150579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1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ru-RU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buNone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Содержание 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как сквозных механизмах развития ребенка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457199"/>
            <a:ext cx="11582400" cy="1018903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деятельности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68760"/>
            <a:ext cx="10766987" cy="48272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раннем возрасте (1,5 года - 3 года</a:t>
            </a:r>
            <a:r>
              <a:rPr lang="ru-RU" sz="31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1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660033"/>
              </a:buClr>
              <a:buNone/>
            </a:pP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предметная </a:t>
            </a: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деятельность и игры с составными и динамическими игрушками; экспериментирование с материалами и веществами (песок, вода, тесто и пр.);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общение </a:t>
            </a: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взрослым и совместные игры со сверстниками под руководством взрослого;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самообслуживание </a:t>
            </a: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действия с бытовыми предметами-орудиями (ложка, совок, лопатка и пр.);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восприятие </a:t>
            </a: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смысла музыки, сказок, стихов, рассматривание картинок;</a:t>
            </a:r>
          </a:p>
          <a:p>
            <a:pPr lvl="0" algn="just">
              <a:buClr>
                <a:srgbClr val="660033"/>
              </a:buClr>
              <a:buNone/>
            </a:pP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двигательная </a:t>
            </a: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активность.</a:t>
            </a:r>
          </a:p>
          <a:p>
            <a:pPr>
              <a:buFont typeface="Wingdings" pitchFamily="2" charset="2"/>
              <a:buChar char="q"/>
            </a:pPr>
            <a:endParaRPr lang="ru-RU" sz="31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76672"/>
            <a:ext cx="11582400" cy="57606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деятельности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376</TotalTime>
  <Words>936</Words>
  <Application>Microsoft Office PowerPoint</Application>
  <PresentationFormat>Произвольный</PresentationFormat>
  <Paragraphs>117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Ретро</vt:lpstr>
      <vt:lpstr>Образовательная программа дошкольного образования  МДОУ № 3 «Ивушка» ЯМР</vt:lpstr>
      <vt:lpstr>Слайд 2</vt:lpstr>
      <vt:lpstr>Режим работы ДОУ</vt:lpstr>
      <vt:lpstr>Цель  Программы</vt:lpstr>
      <vt:lpstr>ОП ДО включает</vt:lpstr>
      <vt:lpstr>Возрастные и иные категории детей,  на которых ориентирована ОП ДО</vt:lpstr>
      <vt:lpstr>Соотношение частей ОП ДО </vt:lpstr>
      <vt:lpstr>Виды деятельности</vt:lpstr>
      <vt:lpstr>Виды деятельности</vt:lpstr>
      <vt:lpstr>Виды деятельности</vt:lpstr>
      <vt:lpstr>Программа воспитания</vt:lpstr>
      <vt:lpstr>Направления воспитания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</dc:title>
  <dc:creator>Менькова Нина Николаевна</dc:creator>
  <cp:lastModifiedBy>1006520</cp:lastModifiedBy>
  <cp:revision>33</cp:revision>
  <dcterms:created xsi:type="dcterms:W3CDTF">2023-05-23T07:08:07Z</dcterms:created>
  <dcterms:modified xsi:type="dcterms:W3CDTF">2023-10-02T19:25:21Z</dcterms:modified>
</cp:coreProperties>
</file>